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3" r:id="rId2"/>
    <p:sldId id="291" r:id="rId3"/>
    <p:sldId id="292" r:id="rId4"/>
    <p:sldId id="351" r:id="rId5"/>
    <p:sldId id="296" r:id="rId6"/>
    <p:sldId id="297" r:id="rId7"/>
    <p:sldId id="298" r:id="rId8"/>
    <p:sldId id="299" r:id="rId9"/>
    <p:sldId id="300" r:id="rId10"/>
    <p:sldId id="353" r:id="rId11"/>
    <p:sldId id="301" r:id="rId12"/>
    <p:sldId id="302" r:id="rId13"/>
    <p:sldId id="303" r:id="rId14"/>
    <p:sldId id="304" r:id="rId15"/>
    <p:sldId id="305" r:id="rId16"/>
    <p:sldId id="307" r:id="rId17"/>
    <p:sldId id="308" r:id="rId18"/>
    <p:sldId id="306" r:id="rId19"/>
    <p:sldId id="309" r:id="rId20"/>
    <p:sldId id="310" r:id="rId21"/>
    <p:sldId id="311" r:id="rId22"/>
    <p:sldId id="312" r:id="rId23"/>
    <p:sldId id="31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CC"/>
    <a:srgbClr val="FF66FF"/>
    <a:srgbClr val="FFFF66"/>
    <a:srgbClr val="FF0066"/>
    <a:srgbClr val="CCFF99"/>
    <a:srgbClr val="06AA0E"/>
    <a:srgbClr val="FFCC99"/>
    <a:srgbClr val="000000"/>
    <a:srgbClr val="4C2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0B7B7-CAE6-497D-8131-0A78F0505BE2}" type="datetimeFigureOut">
              <a:rPr lang="en-GB" smtClean="0"/>
              <a:t>07/02/2016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1249C-2759-4F9B-94E7-9E1A11951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010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3FA0-8245-4734-8FB9-4B3FE9BAD29A}" type="datetimeFigureOut">
              <a:rPr lang="en-GB" smtClean="0"/>
              <a:t>07/02/2016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7949-390E-4B4D-8068-F4F07B843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53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3FA0-8245-4734-8FB9-4B3FE9BAD29A}" type="datetimeFigureOut">
              <a:rPr lang="en-GB" smtClean="0"/>
              <a:t>07/02/2016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7949-390E-4B4D-8068-F4F07B843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28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3FA0-8245-4734-8FB9-4B3FE9BAD29A}" type="datetimeFigureOut">
              <a:rPr lang="en-GB" smtClean="0"/>
              <a:t>07/02/2016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7949-390E-4B4D-8068-F4F07B843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38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3FA0-8245-4734-8FB9-4B3FE9BAD29A}" type="datetimeFigureOut">
              <a:rPr lang="en-GB" smtClean="0"/>
              <a:t>07/02/2016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7949-390E-4B4D-8068-F4F07B843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56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3FA0-8245-4734-8FB9-4B3FE9BAD29A}" type="datetimeFigureOut">
              <a:rPr lang="en-GB" smtClean="0"/>
              <a:t>07/02/2016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7949-390E-4B4D-8068-F4F07B843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89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3FA0-8245-4734-8FB9-4B3FE9BAD29A}" type="datetimeFigureOut">
              <a:rPr lang="en-GB" smtClean="0"/>
              <a:t>07/02/2016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7949-390E-4B4D-8068-F4F07B843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43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3FA0-8245-4734-8FB9-4B3FE9BAD29A}" type="datetimeFigureOut">
              <a:rPr lang="en-GB" smtClean="0"/>
              <a:t>07/02/2016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7949-390E-4B4D-8068-F4F07B843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62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3FA0-8245-4734-8FB9-4B3FE9BAD29A}" type="datetimeFigureOut">
              <a:rPr lang="en-GB" smtClean="0"/>
              <a:t>07/02/2016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7949-390E-4B4D-8068-F4F07B843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71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3FA0-8245-4734-8FB9-4B3FE9BAD29A}" type="datetimeFigureOut">
              <a:rPr lang="en-GB" smtClean="0"/>
              <a:t>07/02/2016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7949-390E-4B4D-8068-F4F07B843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31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3FA0-8245-4734-8FB9-4B3FE9BAD29A}" type="datetimeFigureOut">
              <a:rPr lang="en-GB" smtClean="0"/>
              <a:t>07/02/2016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7949-390E-4B4D-8068-F4F07B843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09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3FA0-8245-4734-8FB9-4B3FE9BAD29A}" type="datetimeFigureOut">
              <a:rPr lang="en-GB" smtClean="0"/>
              <a:t>07/02/2016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7949-390E-4B4D-8068-F4F07B843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39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13FA0-8245-4734-8FB9-4B3FE9BAD29A}" type="datetimeFigureOut">
              <a:rPr lang="en-GB" smtClean="0"/>
              <a:t>07/02/2016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E7949-390E-4B4D-8068-F4F07B843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39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6.jpeg"/><Relationship Id="rId9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6" t="31309" r="-410" b="8759"/>
          <a:stretch/>
        </p:blipFill>
        <p:spPr>
          <a:xfrm>
            <a:off x="4644000" y="2289656"/>
            <a:ext cx="4824544" cy="45957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" y="1489336"/>
            <a:ext cx="4572000" cy="3684050"/>
          </a:xfrm>
          <a:prstGeom prst="rect">
            <a:avLst/>
          </a:prstGeom>
          <a:ln w="76200">
            <a:solidFill>
              <a:schemeClr val="bg1"/>
            </a:solidFill>
            <a:bevel/>
          </a:ln>
        </p:spPr>
      </p:pic>
      <p:sp>
        <p:nvSpPr>
          <p:cNvPr id="5" name="TextBox 4"/>
          <p:cNvSpPr txBox="1"/>
          <p:nvPr/>
        </p:nvSpPr>
        <p:spPr>
          <a:xfrm>
            <a:off x="0" y="5397469"/>
            <a:ext cx="523686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 smtClean="0"/>
              <a:t>I do Construction rather than casting</a:t>
            </a:r>
          </a:p>
          <a:p>
            <a:r>
              <a:rPr lang="en-GB" sz="2300" dirty="0"/>
              <a:t> </a:t>
            </a:r>
            <a:r>
              <a:rPr lang="en-GB" sz="2300" dirty="0" smtClean="0"/>
              <a:t>                                            … so far</a:t>
            </a:r>
          </a:p>
          <a:p>
            <a:r>
              <a:rPr lang="en-GB" sz="1600" dirty="0" smtClean="0"/>
              <a:t> </a:t>
            </a:r>
            <a:endParaRPr lang="en-GB" sz="1600" dirty="0"/>
          </a:p>
          <a:p>
            <a:r>
              <a:rPr lang="en-GB" sz="2300" dirty="0" smtClean="0"/>
              <a:t>Real materials: real clothes, real </a:t>
            </a:r>
            <a:r>
              <a:rPr lang="en-GB" sz="2300" dirty="0"/>
              <a:t>E</a:t>
            </a:r>
            <a:r>
              <a:rPr lang="en-GB" sz="2300" dirty="0" smtClean="0"/>
              <a:t>arth</a:t>
            </a:r>
            <a:endParaRPr lang="en-GB" sz="2300" dirty="0"/>
          </a:p>
        </p:txBody>
      </p:sp>
      <p:sp>
        <p:nvSpPr>
          <p:cNvPr id="10" name="TextBox 9"/>
          <p:cNvSpPr txBox="1"/>
          <p:nvPr/>
        </p:nvSpPr>
        <p:spPr>
          <a:xfrm>
            <a:off x="1215696" y="209546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C00000"/>
                </a:solidFill>
              </a:rPr>
              <a:t>Truth, &amp; fabrication based on the “real”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0"/>
            <a:ext cx="2987824" cy="3704083"/>
          </a:xfrm>
          <a:prstGeom prst="rect">
            <a:avLst/>
          </a:prstGeom>
          <a:ln w="57150">
            <a:solidFill>
              <a:schemeClr val="bg1"/>
            </a:solidFill>
            <a:bevel/>
          </a:ln>
        </p:spPr>
      </p:pic>
      <p:sp>
        <p:nvSpPr>
          <p:cNvPr id="7" name="Rectangle 6"/>
          <p:cNvSpPr/>
          <p:nvPr/>
        </p:nvSpPr>
        <p:spPr>
          <a:xfrm>
            <a:off x="6660232" y="3404001"/>
            <a:ext cx="253652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600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Image courtesy of Pier Corona</a:t>
            </a:r>
            <a:endParaRPr lang="en-GB" sz="1600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408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2518474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Chat break ?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99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54552"/>
            <a:ext cx="4981540" cy="52874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312" y="1340768"/>
            <a:ext cx="2915664" cy="53012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4882" y="620688"/>
            <a:ext cx="883434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these mean to you  </a:t>
            </a:r>
            <a:r>
              <a:rPr lang="en-GB" sz="2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(and what are they like to sit on)?</a:t>
            </a:r>
            <a:endParaRPr lang="en-GB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37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sonofthesouth.net/american-indians/pictures/indian-praying-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1700808"/>
            <a:ext cx="3661212" cy="515719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77012" y="300687"/>
            <a:ext cx="3970510" cy="1182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Cherokee Chairs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 is ours, 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land is us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9" y="1916832"/>
            <a:ext cx="3131841" cy="36569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756592" y="1556792"/>
            <a:ext cx="3888432" cy="568863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99592" y="2604223"/>
            <a:ext cx="49685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Indian Allotment Act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(“the Dawes Act”): </a:t>
            </a:r>
          </a:p>
          <a:p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assimilation of native North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American Indians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GB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Chief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Standing Bear, a Ponca Indian of the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Lakotas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his tribe, walked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600 miles though winter to bury his son after being forcibly removed from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 native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territory and burial site.  </a:t>
            </a:r>
            <a:endParaRPr lang="en-GB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Tribal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 was removed from tribal governance and allocated into immediate family ownerships, and to single males – small allotments, effectively removing collectivised responsibility and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collective management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land and nature.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36752" y="1700808"/>
            <a:ext cx="4680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Land rights in the </a:t>
            </a:r>
          </a:p>
          <a:p>
            <a:r>
              <a:rPr lang="en-GB" sz="2000" dirty="0" smtClean="0"/>
              <a:t>colonisation of America</a:t>
            </a:r>
            <a:endParaRPr lang="en-GB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38619" y="6671061"/>
            <a:ext cx="184858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 smtClean="0">
                <a:solidFill>
                  <a:schemeClr val="bg1">
                    <a:lumMod val="65000"/>
                  </a:schemeClr>
                </a:solidFill>
              </a:rPr>
              <a:t>Image: Indian prayer sonofthesouth.net</a:t>
            </a:r>
            <a:endParaRPr lang="en-GB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6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3168352" cy="40804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8" y="4797152"/>
            <a:ext cx="2390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Westernised native North Americans</a:t>
            </a:r>
            <a:endParaRPr lang="en-GB" i="1" dirty="0"/>
          </a:p>
        </p:txBody>
      </p:sp>
      <p:sp>
        <p:nvSpPr>
          <p:cNvPr id="4" name="Rectangle 3"/>
          <p:cNvSpPr/>
          <p:nvPr/>
        </p:nvSpPr>
        <p:spPr>
          <a:xfrm>
            <a:off x="3851920" y="402984"/>
            <a:ext cx="230425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Chief Standing Bear’s contention to rights to bury his son in the tribe’s sacred ground was 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am a 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man”.  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human claim was assessed through long court trials.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eventually accepted because he wore 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western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s-media-cache-ak0.pinimg.com/736x/d4/ca/ba/d4caba6bb4b0ed0b9b51b43aeda588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5840"/>
            <a:ext cx="26860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51920" y="5229200"/>
            <a:ext cx="4572000" cy="10487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clothes, adopted western doctrines, and asked to be taught how to farm land the western way.  </a:t>
            </a:r>
          </a:p>
        </p:txBody>
      </p:sp>
    </p:spTree>
    <p:extLst>
      <p:ext uri="{BB962C8B-B14F-4D97-AF65-F5344CB8AC3E}">
        <p14:creationId xmlns:p14="http://schemas.microsoft.com/office/powerpoint/2010/main" val="45292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90872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the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Indian Allotment Act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effected Standing Bear could have been renamed ‘Sitting Clothed’: a westernised sitting tenant in the required Euro-American attire.  The chairs are dressed in keeping with the spirit of those traditional clothing customs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27584" y="3068960"/>
            <a:ext cx="4572000" cy="3130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sit on these </a:t>
            </a:r>
            <a:r>
              <a:rPr lang="en-GB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Cherokee Chairs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recognition of this heritage’s fundamental support for our current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condition.   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sealing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chair people reflects the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sealing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free people into a restrictive and immobilising law and way of life.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n-GB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The Cherokee are a native North American tribe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endParaRPr lang="en-GB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“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Cherokee” means “the real people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66" y="548680"/>
            <a:ext cx="3470126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8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-media-cache-ak0.pinimg.com/736x/7e/91/3e/7e913e102d1eabe61ad084fa35ec38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3609"/>
            <a:ext cx="3779912" cy="532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16832"/>
            <a:ext cx="3585186" cy="40101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00400" y="6519446"/>
            <a:ext cx="26217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 smtClean="0">
                <a:solidFill>
                  <a:schemeClr val="bg1">
                    <a:lumMod val="65000"/>
                  </a:schemeClr>
                </a:solidFill>
              </a:rPr>
              <a:t>Kiowa </a:t>
            </a:r>
            <a:r>
              <a:rPr lang="en-GB" sz="800" b="1" dirty="0">
                <a:solidFill>
                  <a:schemeClr val="bg1">
                    <a:lumMod val="65000"/>
                  </a:schemeClr>
                </a:solidFill>
              </a:rPr>
              <a:t>Indian Portrait by Edward Curtis: </a:t>
            </a:r>
            <a:r>
              <a:rPr lang="en-GB" sz="800" b="1" dirty="0" err="1">
                <a:solidFill>
                  <a:schemeClr val="bg1">
                    <a:lumMod val="65000"/>
                  </a:schemeClr>
                </a:solidFill>
              </a:rPr>
              <a:t>Kokopelli</a:t>
            </a:r>
            <a:r>
              <a:rPr lang="en-GB" sz="800" b="1" dirty="0">
                <a:solidFill>
                  <a:schemeClr val="bg1">
                    <a:lumMod val="65000"/>
                  </a:schemeClr>
                </a:solidFill>
              </a:rPr>
              <a:t> via Lynne </a:t>
            </a:r>
            <a:r>
              <a:rPr lang="en-GB" sz="800" b="1" dirty="0" err="1">
                <a:solidFill>
                  <a:schemeClr val="bg1">
                    <a:lumMod val="65000"/>
                  </a:schemeClr>
                </a:solidFill>
              </a:rPr>
              <a:t>Buckson</a:t>
            </a:r>
            <a:r>
              <a:rPr lang="en-GB" sz="800" b="1" dirty="0">
                <a:solidFill>
                  <a:schemeClr val="bg1">
                    <a:lumMod val="65000"/>
                  </a:schemeClr>
                </a:solidFill>
              </a:rPr>
              <a:t> from Native American: historical </a:t>
            </a:r>
            <a:r>
              <a:rPr lang="en-GB" sz="800" b="1" dirty="0" smtClean="0">
                <a:solidFill>
                  <a:schemeClr val="bg1">
                    <a:lumMod val="65000"/>
                  </a:schemeClr>
                </a:solidFill>
              </a:rPr>
              <a:t>photos</a:t>
            </a:r>
            <a:endParaRPr lang="en-GB" sz="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08520" y="1533609"/>
            <a:ext cx="3888432" cy="568863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683568" y="1052736"/>
            <a:ext cx="4572000" cy="11103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n-GB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Other tribe names…  what do they mean?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n-GB" sz="9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9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n-GB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Lakota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         Sioux</a:t>
            </a:r>
          </a:p>
        </p:txBody>
      </p:sp>
    </p:spTree>
    <p:extLst>
      <p:ext uri="{BB962C8B-B14F-4D97-AF65-F5344CB8AC3E}">
        <p14:creationId xmlns:p14="http://schemas.microsoft.com/office/powerpoint/2010/main" val="154391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779912" y="860748"/>
            <a:ext cx="2402088" cy="5618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n-GB" dirty="0" smtClean="0"/>
              <a:t>“We </a:t>
            </a:r>
            <a:r>
              <a:rPr lang="en-GB" dirty="0"/>
              <a:t>did not think of the great open plains, the beautiful rolling hills, and winding streams with tangled growth, as “wild.”  </a:t>
            </a:r>
            <a:endParaRPr lang="en-GB" dirty="0" smtClean="0"/>
          </a:p>
          <a:p>
            <a:pPr>
              <a:lnSpc>
                <a:spcPct val="105000"/>
              </a:lnSpc>
              <a:spcAft>
                <a:spcPts val="0"/>
              </a:spcAft>
            </a:pPr>
            <a:endParaRPr lang="en-GB" dirty="0"/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n-GB" dirty="0" smtClean="0"/>
              <a:t>Only </a:t>
            </a:r>
            <a:r>
              <a:rPr lang="en-GB" dirty="0"/>
              <a:t>to the white man was nature a “wilderness” and only to him was the land “infested” with “wild” animals and “savage” people.  To us it was tame.  </a:t>
            </a:r>
            <a:endParaRPr lang="en-GB" dirty="0" smtClean="0"/>
          </a:p>
          <a:p>
            <a:pPr>
              <a:lnSpc>
                <a:spcPct val="105000"/>
              </a:lnSpc>
              <a:spcAft>
                <a:spcPts val="0"/>
              </a:spcAft>
            </a:pPr>
            <a:endParaRPr lang="en-GB" dirty="0"/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n-GB" dirty="0" smtClean="0"/>
              <a:t>Earth </a:t>
            </a:r>
            <a:r>
              <a:rPr lang="en-GB" dirty="0"/>
              <a:t>was bountiful and we were surrounded </a:t>
            </a:r>
            <a:r>
              <a:rPr lang="en-GB" dirty="0" smtClean="0"/>
              <a:t>with blessings”</a:t>
            </a:r>
            <a:endParaRPr lang="en-GB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3457182" cy="5661248"/>
          </a:xfrm>
          <a:prstGeom prst="rect">
            <a:avLst/>
          </a:prstGeom>
        </p:spPr>
      </p:pic>
      <p:pic>
        <p:nvPicPr>
          <p:cNvPr id="2054" name="Picture 6" descr="http://www.nebraskastudies.org/0600/media/0601_0104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36712"/>
            <a:ext cx="2699792" cy="338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444208" y="4219855"/>
            <a:ext cx="26060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Standing Bear and his family, 1903, several years after the trial. Courtesy Nebraska State Historical Society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87463" y="5859542"/>
            <a:ext cx="19565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Cherokee Chairs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n-GB" sz="2000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the real people</a:t>
            </a:r>
          </a:p>
        </p:txBody>
      </p:sp>
    </p:spTree>
    <p:extLst>
      <p:ext uri="{BB962C8B-B14F-4D97-AF65-F5344CB8AC3E}">
        <p14:creationId xmlns:p14="http://schemas.microsoft.com/office/powerpoint/2010/main" val="75595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24128" y="1340768"/>
            <a:ext cx="288032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GB" sz="2000" dirty="0" smtClean="0">
                <a:latin typeface="Cambria" panose="02040503050406030204" pitchFamily="18" charset="0"/>
                <a:cs typeface="David" panose="020E0502060401010101" pitchFamily="34" charset="-79"/>
              </a:rPr>
              <a:t>“Standing </a:t>
            </a:r>
            <a:r>
              <a:rPr lang="en-GB" sz="2000" dirty="0">
                <a:latin typeface="Cambria" panose="02040503050406030204" pitchFamily="18" charset="0"/>
                <a:cs typeface="David" panose="020E0502060401010101" pitchFamily="34" charset="-79"/>
              </a:rPr>
              <a:t>Bear </a:t>
            </a:r>
            <a:r>
              <a:rPr lang="en-GB" sz="2000" dirty="0" smtClean="0">
                <a:latin typeface="Cambria" panose="02040503050406030204" pitchFamily="18" charset="0"/>
                <a:cs typeface="David" panose="020E0502060401010101" pitchFamily="34" charset="-79"/>
              </a:rPr>
              <a:t>Lake park sits </a:t>
            </a:r>
            <a:r>
              <a:rPr lang="en-GB" sz="2000" dirty="0">
                <a:latin typeface="Cambria" panose="02040503050406030204" pitchFamily="18" charset="0"/>
                <a:cs typeface="David" panose="020E0502060401010101" pitchFamily="34" charset="-79"/>
              </a:rPr>
              <a:t>in the middle of </a:t>
            </a:r>
            <a:endParaRPr lang="en-GB" sz="2000" dirty="0" smtClean="0">
              <a:latin typeface="Cambria" panose="02040503050406030204" pitchFamily="18" charset="0"/>
              <a:cs typeface="David" panose="020E0502060401010101" pitchFamily="34" charset="-79"/>
            </a:endParaRPr>
          </a:p>
          <a:p>
            <a:pPr algn="ctr">
              <a:lnSpc>
                <a:spcPct val="125000"/>
              </a:lnSpc>
            </a:pPr>
            <a:r>
              <a:rPr lang="en-GB" sz="2000" dirty="0" smtClean="0">
                <a:latin typeface="Cambria" panose="02040503050406030204" pitchFamily="18" charset="0"/>
                <a:cs typeface="David" panose="020E0502060401010101" pitchFamily="34" charset="-79"/>
              </a:rPr>
              <a:t>various </a:t>
            </a:r>
            <a:r>
              <a:rPr lang="en-GB" sz="2000" dirty="0">
                <a:latin typeface="Cambria" panose="02040503050406030204" pitchFamily="18" charset="0"/>
                <a:cs typeface="David" panose="020E0502060401010101" pitchFamily="34" charset="-79"/>
              </a:rPr>
              <a:t>housing developments. </a:t>
            </a:r>
            <a:endParaRPr lang="en-GB" sz="2000" dirty="0" smtClean="0">
              <a:latin typeface="Cambria" panose="02040503050406030204" pitchFamily="18" charset="0"/>
              <a:cs typeface="David" panose="020E0502060401010101" pitchFamily="34" charset="-79"/>
            </a:endParaRPr>
          </a:p>
          <a:p>
            <a:pPr algn="ctr">
              <a:lnSpc>
                <a:spcPct val="125000"/>
              </a:lnSpc>
            </a:pPr>
            <a:endParaRPr lang="en-GB" sz="2000" dirty="0">
              <a:latin typeface="Cambria" panose="02040503050406030204" pitchFamily="18" charset="0"/>
              <a:cs typeface="David" panose="020E0502060401010101" pitchFamily="34" charset="-79"/>
            </a:endParaRPr>
          </a:p>
          <a:p>
            <a:pPr algn="ctr">
              <a:lnSpc>
                <a:spcPct val="125000"/>
              </a:lnSpc>
            </a:pPr>
            <a:r>
              <a:rPr lang="en-GB" sz="2000" dirty="0" smtClean="0">
                <a:latin typeface="Cambria" panose="02040503050406030204" pitchFamily="18" charset="0"/>
                <a:cs typeface="David" panose="020E0502060401010101" pitchFamily="34" charset="-79"/>
              </a:rPr>
              <a:t>This </a:t>
            </a:r>
            <a:r>
              <a:rPr lang="en-GB" sz="2000" dirty="0">
                <a:latin typeface="Cambria" panose="02040503050406030204" pitchFamily="18" charset="0"/>
                <a:cs typeface="David" panose="020E0502060401010101" pitchFamily="34" charset="-79"/>
              </a:rPr>
              <a:t>makes it </a:t>
            </a:r>
            <a:endParaRPr lang="en-GB" sz="2000" dirty="0" smtClean="0">
              <a:latin typeface="Cambria" panose="02040503050406030204" pitchFamily="18" charset="0"/>
              <a:cs typeface="David" panose="020E0502060401010101" pitchFamily="34" charset="-79"/>
            </a:endParaRPr>
          </a:p>
          <a:p>
            <a:pPr algn="ctr">
              <a:lnSpc>
                <a:spcPct val="125000"/>
              </a:lnSpc>
            </a:pPr>
            <a:r>
              <a:rPr lang="en-GB" sz="2000" dirty="0" smtClean="0">
                <a:latin typeface="Cambria" panose="02040503050406030204" pitchFamily="18" charset="0"/>
                <a:cs typeface="David" panose="020E0502060401010101" pitchFamily="34" charset="-79"/>
              </a:rPr>
              <a:t>easy </a:t>
            </a:r>
            <a:r>
              <a:rPr lang="en-GB" sz="2000" dirty="0">
                <a:latin typeface="Cambria" panose="02040503050406030204" pitchFamily="18" charset="0"/>
                <a:cs typeface="David" panose="020E0502060401010101" pitchFamily="34" charset="-79"/>
              </a:rPr>
              <a:t>to get to, </a:t>
            </a:r>
            <a:endParaRPr lang="en-GB" sz="2000" dirty="0" smtClean="0">
              <a:latin typeface="Cambria" panose="02040503050406030204" pitchFamily="18" charset="0"/>
              <a:cs typeface="David" panose="020E0502060401010101" pitchFamily="34" charset="-79"/>
            </a:endParaRPr>
          </a:p>
          <a:p>
            <a:pPr algn="ctr">
              <a:lnSpc>
                <a:spcPct val="125000"/>
              </a:lnSpc>
            </a:pPr>
            <a:r>
              <a:rPr lang="en-GB" sz="2000" dirty="0" smtClean="0">
                <a:latin typeface="Cambria" panose="02040503050406030204" pitchFamily="18" charset="0"/>
                <a:cs typeface="David" panose="020E0502060401010101" pitchFamily="34" charset="-79"/>
              </a:rPr>
              <a:t>yet </a:t>
            </a:r>
            <a:r>
              <a:rPr lang="en-GB" sz="2000" dirty="0">
                <a:latin typeface="Cambria" panose="02040503050406030204" pitchFamily="18" charset="0"/>
                <a:cs typeface="David" panose="020E0502060401010101" pitchFamily="34" charset="-79"/>
              </a:rPr>
              <a:t>it still offers </a:t>
            </a:r>
            <a:endParaRPr lang="en-GB" sz="2000" dirty="0" smtClean="0">
              <a:latin typeface="Cambria" panose="02040503050406030204" pitchFamily="18" charset="0"/>
              <a:cs typeface="David" panose="020E0502060401010101" pitchFamily="34" charset="-79"/>
            </a:endParaRPr>
          </a:p>
          <a:p>
            <a:pPr algn="ctr">
              <a:lnSpc>
                <a:spcPct val="125000"/>
              </a:lnSpc>
            </a:pPr>
            <a:r>
              <a:rPr lang="en-GB" sz="2000" dirty="0" smtClean="0">
                <a:latin typeface="Cambria" panose="02040503050406030204" pitchFamily="18" charset="0"/>
                <a:cs typeface="David" panose="020E0502060401010101" pitchFamily="34" charset="-79"/>
              </a:rPr>
              <a:t>a </a:t>
            </a:r>
            <a:r>
              <a:rPr lang="en-GB" sz="2000" dirty="0">
                <a:latin typeface="Cambria" panose="02040503050406030204" pitchFamily="18" charset="0"/>
                <a:cs typeface="David" panose="020E0502060401010101" pitchFamily="34" charset="-79"/>
              </a:rPr>
              <a:t>secluded area </a:t>
            </a:r>
            <a:r>
              <a:rPr lang="en-GB" sz="2000" dirty="0" smtClean="0">
                <a:latin typeface="Cambria" panose="02040503050406030204" pitchFamily="18" charset="0"/>
                <a:cs typeface="David" panose="020E0502060401010101" pitchFamily="34" charset="-79"/>
              </a:rPr>
              <a:t>to </a:t>
            </a:r>
            <a:r>
              <a:rPr lang="en-GB" sz="2000" dirty="0">
                <a:latin typeface="Cambria" panose="02040503050406030204" pitchFamily="18" charset="0"/>
                <a:cs typeface="David" panose="020E0502060401010101" pitchFamily="34" charset="-79"/>
              </a:rPr>
              <a:t>relax </a:t>
            </a:r>
            <a:endParaRPr lang="en-GB" sz="2000" dirty="0" smtClean="0">
              <a:latin typeface="Cambria" panose="02040503050406030204" pitchFamily="18" charset="0"/>
              <a:cs typeface="David" panose="020E0502060401010101" pitchFamily="34" charset="-79"/>
            </a:endParaRPr>
          </a:p>
          <a:p>
            <a:pPr algn="ctr">
              <a:lnSpc>
                <a:spcPct val="125000"/>
              </a:lnSpc>
            </a:pPr>
            <a:r>
              <a:rPr lang="en-GB" sz="2000" dirty="0" smtClean="0">
                <a:latin typeface="Cambria" panose="02040503050406030204" pitchFamily="18" charset="0"/>
                <a:cs typeface="David" panose="020E0502060401010101" pitchFamily="34" charset="-79"/>
              </a:rPr>
              <a:t>and </a:t>
            </a:r>
          </a:p>
          <a:p>
            <a:pPr algn="ctr">
              <a:lnSpc>
                <a:spcPct val="125000"/>
              </a:lnSpc>
            </a:pPr>
            <a:r>
              <a:rPr lang="en-GB" sz="2000" dirty="0" smtClean="0">
                <a:latin typeface="Cambria" panose="02040503050406030204" pitchFamily="18" charset="0"/>
                <a:cs typeface="David" panose="020E0502060401010101" pitchFamily="34" charset="-79"/>
              </a:rPr>
              <a:t>get </a:t>
            </a:r>
            <a:r>
              <a:rPr lang="en-GB" sz="2000" dirty="0">
                <a:latin typeface="Cambria" panose="02040503050406030204" pitchFamily="18" charset="0"/>
                <a:cs typeface="David" panose="020E0502060401010101" pitchFamily="34" charset="-79"/>
              </a:rPr>
              <a:t>away from </a:t>
            </a:r>
            <a:r>
              <a:rPr lang="en-GB" sz="2000" dirty="0" smtClean="0">
                <a:latin typeface="Cambria" panose="02040503050406030204" pitchFamily="18" charset="0"/>
                <a:cs typeface="David" panose="020E0502060401010101" pitchFamily="34" charset="-79"/>
              </a:rPr>
              <a:t>the </a:t>
            </a:r>
            <a:r>
              <a:rPr lang="en-GB" sz="2000" dirty="0">
                <a:latin typeface="Cambria" panose="02040503050406030204" pitchFamily="18" charset="0"/>
                <a:cs typeface="David" panose="020E0502060401010101" pitchFamily="34" charset="-79"/>
              </a:rPr>
              <a:t>city</a:t>
            </a:r>
            <a:r>
              <a:rPr lang="en-GB" sz="2000" dirty="0" smtClean="0">
                <a:latin typeface="Cambria" panose="02040503050406030204" pitchFamily="18" charset="0"/>
                <a:cs typeface="David" panose="020E0502060401010101" pitchFamily="34" charset="-79"/>
              </a:rPr>
              <a:t>.”</a:t>
            </a:r>
            <a:endParaRPr lang="en-GB" sz="2000" dirty="0">
              <a:latin typeface="Cambria" panose="02040503050406030204" pitchFamily="18" charset="0"/>
              <a:cs typeface="David" panose="020E0502060401010101" pitchFamily="34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0424" y="1340768"/>
            <a:ext cx="40862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Standing Bear </a:t>
            </a:r>
            <a:r>
              <a:rPr lang="en-GB" dirty="0" smtClean="0"/>
              <a:t>Lake park:    396 acres</a:t>
            </a:r>
          </a:p>
          <a:p>
            <a:r>
              <a:rPr lang="en-GB" sz="900" dirty="0"/>
              <a:t> </a:t>
            </a:r>
            <a:r>
              <a:rPr lang="en-GB" sz="900" dirty="0" smtClean="0"/>
              <a:t> </a:t>
            </a:r>
          </a:p>
          <a:p>
            <a:r>
              <a:rPr lang="en-GB" dirty="0"/>
              <a:t> </a:t>
            </a:r>
            <a:r>
              <a:rPr lang="en-GB" dirty="0" smtClean="0"/>
              <a:t>      </a:t>
            </a:r>
            <a:r>
              <a:rPr lang="en-GB" sz="1700" dirty="0" smtClean="0"/>
              <a:t>(Ponca Tribe had lived in 50,000 acres.)</a:t>
            </a:r>
            <a:endParaRPr lang="en-GB" sz="1700" dirty="0"/>
          </a:p>
        </p:txBody>
      </p:sp>
      <p:sp>
        <p:nvSpPr>
          <p:cNvPr id="7" name="Rectangle 6"/>
          <p:cNvSpPr/>
          <p:nvPr/>
        </p:nvSpPr>
        <p:spPr>
          <a:xfrm>
            <a:off x="539552" y="548680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Legacy</a:t>
            </a:r>
            <a:endParaRPr lang="en-GB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28" y="2492896"/>
            <a:ext cx="4968552" cy="37112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06380" y="5925389"/>
            <a:ext cx="4053234" cy="55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n-GB" sz="30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Lessons from History….</a:t>
            </a:r>
          </a:p>
        </p:txBody>
      </p:sp>
    </p:spTree>
    <p:extLst>
      <p:ext uri="{BB962C8B-B14F-4D97-AF65-F5344CB8AC3E}">
        <p14:creationId xmlns:p14="http://schemas.microsoft.com/office/powerpoint/2010/main" val="107085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010" y="2420888"/>
            <a:ext cx="6405919" cy="44531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157192"/>
            <a:ext cx="30564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   Headdresses are awesome!</a:t>
            </a:r>
          </a:p>
        </p:txBody>
      </p:sp>
      <p:pic>
        <p:nvPicPr>
          <p:cNvPr id="4098" name="Picture 2" descr="http://www.californiaindianeducation.org/famous_indians/pictures/Six_Famous_Indian_Chiefs_Horseb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" y="-315416"/>
            <a:ext cx="4572000" cy="343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04048" y="667507"/>
            <a:ext cx="3740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      Tribal Chiefs rule! </a:t>
            </a:r>
          </a:p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(because they don’t rule)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5608" y="6534834"/>
            <a:ext cx="3218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Lana del Rey – </a:t>
            </a:r>
            <a:r>
              <a:rPr lang="en-US" sz="1200" i="1" kern="1200" dirty="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Ride (full length)</a:t>
            </a:r>
            <a:endParaRPr lang="en-US" sz="120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72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UT BACTE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542925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3679726"/>
            <a:ext cx="532859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Bacteria (gut)</a:t>
            </a:r>
          </a:p>
          <a:p>
            <a:endParaRPr lang="en-GB" dirty="0" smtClean="0"/>
          </a:p>
          <a:p>
            <a:r>
              <a:rPr lang="en-GB" sz="2000" dirty="0" smtClean="0"/>
              <a:t>About 10% of our cells are human.  90% are bacteria.  In terms of number of cells, a person is mostly bacteria.  Bacterial cells are much smaller.  They amount to about 2% of our body mass.  So about 1½ litres of each of “us” is bacteria.    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     Mostly good bacteria!</a:t>
            </a:r>
          </a:p>
          <a:p>
            <a:endParaRPr lang="en-GB" sz="2000" dirty="0"/>
          </a:p>
          <a:p>
            <a:r>
              <a:rPr lang="en-GB" sz="2000" dirty="0" smtClean="0"/>
              <a:t>A person is a collective.</a:t>
            </a:r>
            <a:endParaRPr lang="en-GB" sz="2000" dirty="0"/>
          </a:p>
        </p:txBody>
      </p:sp>
      <p:sp>
        <p:nvSpPr>
          <p:cNvPr id="2" name="Rectangle 1"/>
          <p:cNvSpPr/>
          <p:nvPr/>
        </p:nvSpPr>
        <p:spPr>
          <a:xfrm>
            <a:off x="777184" y="332656"/>
            <a:ext cx="4953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Who are </a:t>
            </a:r>
            <a:r>
              <a:rPr lang="en-GB" sz="3200" b="1" dirty="0" smtClean="0"/>
              <a:t>“the real people”? </a:t>
            </a:r>
            <a:endParaRPr lang="en-GB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755" y="0"/>
            <a:ext cx="25342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0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://www.firshill.sheffield.sch.uk/green%20class/Autumn%201%202014/Jing-An-sculpture-gupta-r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53833"/>
            <a:ext cx="3208046" cy="228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260102"/>
            <a:ext cx="7369058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false dichotomies…   (</a:t>
            </a:r>
            <a:r>
              <a:rPr lang="en-US" sz="2400" dirty="0" smtClean="0"/>
              <a:t>Where </a:t>
            </a:r>
            <a:r>
              <a:rPr lang="en-US" sz="2400" dirty="0"/>
              <a:t>do I fit</a:t>
            </a:r>
            <a:r>
              <a:rPr lang="en-US" sz="2400" dirty="0" smtClean="0"/>
              <a:t>?) 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algn="ctr"/>
            <a:r>
              <a:rPr lang="en-US" sz="2500" dirty="0" smtClean="0">
                <a:solidFill>
                  <a:schemeClr val="accent4">
                    <a:lumMod val="75000"/>
                  </a:schemeClr>
                </a:solidFill>
              </a:rPr>
              <a:t>Real materials (craft) vs sculptural casts (art)</a:t>
            </a:r>
            <a:r>
              <a:rPr lang="en-US" sz="2500" dirty="0">
                <a:solidFill>
                  <a:schemeClr val="accent4">
                    <a:lumMod val="75000"/>
                  </a:schemeClr>
                </a:solidFill>
              </a:rPr>
              <a:t> “representational” vs “is” </a:t>
            </a:r>
            <a:endParaRPr lang="en-US" sz="25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2500" dirty="0" smtClean="0">
                <a:solidFill>
                  <a:schemeClr val="accent4">
                    <a:lumMod val="75000"/>
                  </a:schemeClr>
                </a:solidFill>
              </a:rPr>
              <a:t>Real </a:t>
            </a:r>
            <a:r>
              <a:rPr lang="en-US" sz="2500" dirty="0">
                <a:solidFill>
                  <a:schemeClr val="accent4">
                    <a:lumMod val="75000"/>
                  </a:schemeClr>
                </a:solidFill>
              </a:rPr>
              <a:t>Artist vs </a:t>
            </a:r>
            <a:r>
              <a:rPr lang="en-US" sz="2500" dirty="0" smtClean="0">
                <a:solidFill>
                  <a:schemeClr val="accent4">
                    <a:lumMod val="75000"/>
                  </a:schemeClr>
                </a:solidFill>
              </a:rPr>
              <a:t>craftsman</a:t>
            </a:r>
            <a:endParaRPr lang="en-US" sz="25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628" y="4836151"/>
            <a:ext cx="88088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kern="1200" dirty="0" smtClean="0">
                <a:solidFill>
                  <a:schemeClr val="tx1"/>
                </a:solidFill>
              </a:rPr>
              <a:t>“Anyone can do that.  Real sculptors use bronze and stone”</a:t>
            </a:r>
          </a:p>
          <a:p>
            <a:pPr algn="ctr"/>
            <a:r>
              <a:rPr lang="en-US" sz="1200" kern="12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000" dirty="0" smtClean="0"/>
              <a:t>Thus:   Real artists don’t use real materials.  Bronze and stone are craftsmanship, so real artists are distinguished from craftsmen by… displaying craftsmanship. </a:t>
            </a:r>
          </a:p>
          <a:p>
            <a:pPr algn="ctr"/>
            <a:r>
              <a:rPr lang="en-US" sz="2000" dirty="0" smtClean="0"/>
              <a:t>Real artists are identified by making works that are representational, not actual.</a:t>
            </a:r>
          </a:p>
          <a:p>
            <a:pPr algn="ctr"/>
            <a:r>
              <a:rPr lang="en-US" sz="2000" b="1" dirty="0" smtClean="0">
                <a:solidFill>
                  <a:srgbClr val="006600"/>
                </a:solidFill>
              </a:rPr>
              <a:t>1) The dichotomies are inconsistent.       2) Whose</a:t>
            </a:r>
            <a:r>
              <a:rPr lang="en-US" sz="2000" b="1" kern="1200" dirty="0" smtClean="0">
                <a:solidFill>
                  <a:srgbClr val="006600"/>
                </a:solidFill>
              </a:rPr>
              <a:t> rules?     ….and 3) …..</a:t>
            </a:r>
            <a:r>
              <a:rPr lang="en-US" sz="2000" kern="1200" dirty="0" smtClean="0">
                <a:solidFill>
                  <a:schemeClr val="tx1"/>
                </a:solidFill>
              </a:rPr>
              <a:t>         </a:t>
            </a:r>
            <a:r>
              <a:rPr lang="en-US" i="1" kern="1200" dirty="0" smtClean="0">
                <a:solidFill>
                  <a:schemeClr val="tx1"/>
                </a:solidFill>
              </a:rPr>
              <a:t>PTO</a:t>
            </a:r>
            <a:endParaRPr lang="en-US" i="1" kern="1200" dirty="0">
              <a:solidFill>
                <a:schemeClr val="tx1"/>
              </a:solidFill>
            </a:endParaRPr>
          </a:p>
        </p:txBody>
      </p:sp>
      <p:sp>
        <p:nvSpPr>
          <p:cNvPr id="5" name="AutoShape 6" descr="data:image/jpeg;base64,/9j/4AAQSkZJRgABAQAAAQABAAD/2wCEAAkGBxMTEhUTExMVFhUXGBgaGBcYGBoYGhkaGB0YHRcYFxcdHSggHRolGxcYITEhJSkrLi4uGh8zODMtNygtLisBCgoKBQUFDgUFDisZExkrKysrKysrKysrKysrKysrKysrKysrKysrKysrKysrKysrKysrKysrKysrKysrKysrK//AABEIAPAA0gMBIgACEQEDEQH/xAAcAAAABwEBAAAAAAAAAAAAAAAAAQIDBAUGBwj/xABMEAACAQIDAwcIBgYIBgIDAAABAgADEQQhMRJBUQUGE2FxgZEiMkJSobHB0QcUcoKS8BUjU1RiwhYzQ5OissPhY3ODo9LxNLMXJCX/xAAUAQEAAAAAAAAAAAAAAAAAAAAA/8QAFBEBAAAAAAAAAAAAAAAAAAAAAP/aAAwDAQACEQMRAD8A7jBE1ND2GZSpWY7z4wNbBMf0zesfEx1cY/rHxMDVwTKdO/rN4mEK7+s3ifnA1kEyhxT389vE/OJfF1L+e2vE/OBrYJjzi6nrv+I/OIXGVf2j/iPzgbOCY/8ASFX128T84R5Qq+u3iYGxgmMflKqPOq7I/iYL77RK8tE5DFUieArUz/NA2sEx5xmItfaYjiMx4iM0+Vq4Pnk9sDbQTF/pqv6xPcIX6ar388+A+UDawTHDliv6/sHyiv0zW9fdwX5QNfBMcOWa/r+xflD/AE1X9f2L8oGwgmNflzED0v8ACvyiRy9iPX/wjL2QNpBMP/SPEesPwj5S45t8qVazMHIIA3ADeP8AeBoIIIICavmnsMx5mwqaHsMxzGAsCGFiA2cdVsoAW8MrDvCBgIZYhhHu2IIgNOl4mo4QFmIAGZJNgBvuY9UcKGZiAoFyTkABqT1TJKr8pEsS1PCqTsbjVYekRwv2W+1moPVuWnqsFw1PydrZNVhZb+GXeL3IyzvHanJDEqa1Z3BNmUEoufm22Tteds6sRnpLWkgKGkFFMqLbIHkj1WXiLi47M87wFukThtDMcCNR2hh7IEEclUEqIyUaYvtDzRc3G1md/me2Lr4OmzqTTQjZYZqCPRPDqMfqVNpVa1iGQ24XOyQewEiPVxYqb7/g3+0CiTkKltu1MNRI2QDRY07G1y1lyJO0BmDpECti6RNx9apqbbkrgWBNiBsvrvF5b4ey09o33ueq5LW7gbRQbYQZAsd3FmN7fiPhAh8lcqUa4vTYgjVGFnW2oZdxk8CUvLfN5GTpaTdHiEzFQZdIxNyHG+7HLhe2mUd5u8smttU6q7Fenk6afeHV8xxgW6nKBtY4qxWz7oDOsVHALQWgMueqMm8lMkZ2d0CI65y95mjy3+z8RKtlv+eEueaY/WP9n4iBqIIIICamh7JjLzaMMjMZUOcBSiLiA0cDQFbMWBEAxRgJMLWKIyjdasqIznRVJPcL5dcDMc4trFYhMAjWTJ65HqixC9trHtZN15erhxRAWkp6MC3RjcPWT4jfqM7hqzmryd+rqVqlmetUZi3DZJA2TqM9qxGdtmWzOUyPlL628faA17R3gawG2UOAykXHmtr2gjeDvHxEZw7WdgRYnyrcDkGt1aG+/aMfCW8unY3zIvk3WDoG69+/iE4gAjpV1TtHk+mrDXIEmx0IEBqqDaoo1sSPvX9u0Ce8Qsc4NP7RUA/bIHuJkhiLqwvkdkg7trceu4XuN9JGFPyAPUV/FLqvubwgPYlL2XcTn2DM+NgO+JVNp+pP8x18FNvvHhF12sWIFyLKvWzfDzfAxFZ+jVVF2cnK2pJ85rcNSb5eMBRIuSclTecvK3nuGXaTwme51YKowXGUF2alEX0s1RN4I4AXIBzNyMt+ip4YAAvbyRkPRXrJ3n+I+yGtQsfI09dhl90el7B2wGOSOUVr0Vqrow8DvHcZNBmU5AT6rjK2CJ8h/wBbR7G1HdY/hmu2YCSsVaAnK0Ts9sAqgjBFo/s5Z2hbMCLs2Mvea48puwSmBzl5zaHlMeoe+BfwQQQCMxLNc9U2zaTEtUBJ0tc5e6A4oyzilEbWOAwHAIdo2rZRwAwDIlHzsxRp0BbzndVXtF38P1fvl04MzXO7yq+BpnMNVuRa4Nthc+5zAu6WAVEVUuuyFXaXfsiw2ho3fxMHSFfPGXrKDbvGq+0dckfU6enRhc9VGzb8Nt3wjLYcDRnHXtk/5rwEpT307WOdvRa+8W07R4GALc3XJ7Zqd43BvgRf4RhkCtcVwp332LHjdRa/br1xpsZuZ6V9zqSAO+7Fe/LrMBdNS1MgAhlupByOWagnTaAIIOl77jE8nVQ3SschtW+yAoZgesOzxjFY/YYVWK22dk1VYFbDyk6S4GVywy9YWtpKfEctBNboKgV7Nf8AWX2y+wwyA2gRtbxbTIgLnDOzAbOZUXJPmh3F2J4kA2sOJvbKP4NcywBZm3nco0ud19dkcRlkZX4THUTTRFrU9ixNgRdl2jqN+0dQB62uUsqWIJ80qq8SQTbqUHIdp7oEjoAPKqEd+Sju39p7rQwzEeSv3muB3DU+wdcZpuuRG1UbcfO8D5q91o8GqHQBftZnwGXtgZrnpRNCphMXtElanRvkAAjZ2A3elqTrNWwmc5/4UtgapLE7BRgMgBZgDkBfQnfLvk1y1Gk+800PiovAetCAz6ou0BGcBOzG2EcrRAF4DCobiXnNoeU/2R7zKexlzzbvtP2D4wL+CCCAmqfJPYZgFOmc39XQ9hnPlECUgvHASNYwrxZMB9G3x8GRVh3ztpAkMZlueFunwJbzelZT3mmf5TNLTexmb+kOhtYVao1pVabXGoDfqyb7rbYPdA0JwiabCfhB+ESMPTAvsIO4D4ROFpU6iK+bBlDeUzNkRf0ieMJVpX8hFJ/hUHt8rS+XGAtcTS3MncR7hFLihfIOexH99rRFSuwtot9FHlMewZAe0SMcF0rWqeUgvtKTtAkeiR5pPGwA3ZnMBmedfKC1lGEoU2Z6x2V9FNoEXqcLIc7i1zqbCxxdXm/iDiRhDU23p2W4LOlK9yEGWW42Atnvm4w2PXpsdjWI/VumGo5X2RTIapsj/FbqMe5n4LZwf1o/1uIqtUdjmdlmKob65ef949UBzkGmdnYq1C73O2XUbe1c6lrnYI821gLEa5S1bk9Nc76eX+s/zXIHYRCqYRMRQp7YF9hWVtSrEA3B7fdGsM7i4ZmJTJstrdfa2TmVOoKnfa2RgSlo8aVNstVAB8Dp+KOAU7geUpO67Jc9WYv3Q6ddrAgBwRqhHuOniYYxaHImxPokEE/dbUQKjnxRAwFXN89nIux9Ncjcm8teRFIw1AHUU0B/CJV86cCr0Co8m5GQJCktZEGze19t13TQlQvkjQWHhlARtRW3eEIB+fZAQ8ZNSSHEjkZ5wDBlvzae7v1Ae8ylLWMt+axO3UvwX4wNHBBBAS+h7Jz3b650Kpoewzm9LTOBLQySqjKQ6UlUzcQFKIeyMoa8IsqICL2PwiMZhFrUqlFvNqoydm0Mj2g2PdHGWGGGRgZXmPW26LUqovUosUZWJIWxIyXSwZWHcJo1xW0bU7EaFvRHUPWPZkOO6ZbnRhvq2KXFgE0apVK6g2G1kASBuYBct7IAfOM0P1gEKKRB2gCCPNVDo2W7gN/YCQD6Jnsqbtltudbbh2ngLAa8LyQyoBlYDcOvcBvN4xS2UXgMySeO8k8SYyWYlSbhibIPVG9j/Fa/UMhvJIc+w1cDknGOblnxFRbertGmXPaQB4Ab5uOSW2eTaIBsRhkIPAhL38c5zbDn/wDmY3gMQoGfrPSvfuRc+szonI5//Sw43GjSX8SqvxgScGRTY0tFADU7eqwNx3MGsOHZFYkC4qaEZE8Bx7AcyOBbqjT07qhva3kX4HQH8Sgde0Rvj9B7jgRkw3X+XwIgK2bk+hU320bgSPSGnWNLwnrC4SoAL8c0PVe2vUe68bpr/Zk5rmjbwN1uzQjeLX1kblPlVaFJzVsGAyXdUvpsA6jiN2/cSESlW6THign9XS2alTMkBluUUDQXZlP/AExNPe5vKHmjySKFDaYEVKtnqX1BIyXsHxl2GMBSQGNqdYowDZogLBbwjZgGqi44y75urYv2D4zPnWXnNhs37B8YGgggggEwyM5wwsSL6G2nCdHbQzme3fM9sCSgkqmMpDpyVTaA+R2xyNBoe1ADAwoHeEICMTQWqjU6g2kcEMDwMyWAqNyfU6Ct/UuS1OtbWw0e3pAAXHVtDK+zrjGsbh0qoUqLtKfeNCCMwRuIzgNUD0hD+jqinK/B2HHgN2/PSRgvKO3fqX7I1PeRfsCzNPhMRhgVpsalHrB20XfpvtfMAi/ojMyzo8qUqgVFOyWITZNgQD51jobLfQkXAgcyo1x9QxgB1xFEjvLn+SdL5GN8HhbHVKA8FVvgZyM17UcSu5q1Ij7v1j5ida5A/wDjYO37JD/2yPiIE3Yurpf0jY8CbMD3FvZEdJkKovoNsdXzU37r9UWD5bX02Vb/ADA+wCUuJ5yU6btTpq1dy11WmNoZ5kFtPOue8QLflKsEpmqSB0Yve4zG9b9fvsd0qeSqT42omJqrain9VTOrE+keqM4Dm/VrFXxhuoJKYcHyVubgMd9tLdnZNaLWA0HDTwgKcGJ3Qrw1P59sBQBhFrQLCYQBeNEmLMaJgNk5y95pHOp2L/NKGoZfc0danYvxgaSCCCAT6GcyGg986aZy9dIEumZKBkFGuI8HOUCSrQi8ZpvHLwHSdItRlI5aOB4CgY25ES7S15M5NpuoZ2IvuGnebQKjdG6mEpufKUXNrnee0jXvmkfktB5opt1F2HsEIYYrY/V6Z/6g9lzA8z1ydph/EdNLi/zM7bzaZRhcNdFuKNOxu981UnIMBumFr/RdyoWP6lDcklhVSxvnexIPsnXeQcAaeFo0q1KiKqUkV/KFtpVAOnZAocXhEqeeAexQCBw2jdvbF4ShTpi1NAvYM+86maD9Hoc2akB/DcwqvJ1AI1i17HPdfde8CrByiQ8JTEm0CQrb4gGFtCGXgKD2hl8oxtZw9qAbxsvrHHtaMk8YDZM0HNA3NThZfe0ztSaDmYc6vYn80DTwQQQCM5Xt52nVZyQPcntMCdTcX7o9eRqTiOEwHFeOo8YiwdMoD6NFbUbHbFPlAJ6nVK7nhyjWw+BWtQr1KdQ11poBssrXBLBlZTw3WzElVDe0ic7qe3V5Lwv8T4h+xBdSfaIFtTxtSwDMGIAudka7/beZrnzznr4ZKZplNp2IO0t8gL5Zjql8ZnvpCwQfAVKthek6EH7W0CPdAzP/AOTsfbZvSt9hvg83PIzcodGK+M6NVqgFFVSrrxLqwNrixGfbMLy3ybRp8pYWmlMLTIw+0uZDEuQxNzvsJ23nWAaSn+Me0H5QM62LqWKhyLggEWuMst3GUXMU1auFq1a9WpUqrXNNw7FgoAyCroM76ceqWlt/jIfNRdjFcoYbdUVMQn8/+K4gXV8o1vtApyhixgLBh2/OkIwHOAVopR2RsiHbPIwDaIYCOOIxU1gJOs0HM7Wr93+aZ2pL/mTrVz9T+aBqYIIIAnG0fO3bOyTjJOZytmYEyk0kF7SAjdcf24EtHhs3XIisdI+ucB3pDF9IbSODFM50gPUbsyqBmSAO28LFUem5Wr1BVoqKFJcOiNUVXLeS7EKfRs1r8b8JM5vptYhLjIXb8Iv7wJhsByKcW2JxL16yLVr1PIpnZDKCbFjnfeLW3QN/+ha+qqGHEMp+MpOc4xf1d8PRwmIao1SkwqCmCi9G17m+uYG4iQeTubmEo506K34t5R9uXhJXLoK0KHRs9NnxaKSjsp2ALsLgjKBm+fHIeJq8oUi9PEsrikrVBTOQLsDZ1TZBAzvOl86sEcRgQgqVKRQodtDZvJFs89DtTnXLfODF0MbQpUsVWWm/R3U1C99qoQ3n7VsraTqSWfC3qu2zsoWa202WzuAzJtw3wOZDm7ilv0fKNX7y7XveWPNnkvF0eUcNWq1PrCutSi7LTI2FsWG3YWttbzNCeUKKZUcPtH16xv37AyPiJUc6+W8UuGaotYqabIxSmAilQw2ly8q1uJMC3r0yrMvBiPA2jTGTOVmDOtQWtVRXFusWPtkJQT/t74Crw7mNm/CGGMBYYw1YXzBPZ7I2SYA8By8aqnQwy5tG2JgN1Zo+Y/8Aa/c/mmXqvnxz13TS8xTnW+5/PA1sEEEATiCNmRvvO3zhC4jM9t4FghzkhXlamNU7z3+2Opi14wLBDHs5Ap4peMU+LAECYxh7V5A+uD8m0c+trxt3wLvk/EdFh8VX9SiQO1tPdKXkCmaeGpL/AA7R43e7H2mS+V2A5Ltvr1gv3VIv/lMinHLoN3V4ZQJTP+eEb5WzTBj/AI9VvCmP95GfGLxj6sKn1ZQyi5r2ZyAL2Atc8fhAfoU6ZJZ6aMw81mRSw+ySLjPOa7BnawB/5Z/wlvlKEcg4m11RWHFXU/GaDkyi64RkdSrdHUGyRn6VvfAxwfWKrIKtN6ZGTqV7NoW+Mr6mKCHyhb7WUVT5TS9wRb4wLbkJ2bk7DbfnUi1Fvu5L7BHA3Z+d0c5HqbeHxAGYFqi9Vsm9x8ZXLjRAnM8M1JB+vqCBncxRxggSuliSZHWuDvgOIAgSg2UbqVYx9bEYfFAbxAVWfvmn5gPfpuyn/PMXWx6DUjSa76NsQG6e24U/btwNtBBBAE8m/Wat/wCsqan0m+c9ZTyi4szaan3mABiav7R/xGHtv67fiMUq6SQtIZE/kwIfS1B/aP8AiPzhmtV9d/xH5yWR+bRJSBE6Wp67/iMG029z4mS1oXkzknAdNXpUrX26iKewkbXsvA2fO/k2uuBweHp06jmnTRn2FZiGbMk7NzqWmHwfJWNqvsU6WIZhus4t9omwUdtpsednOmpR5SrFC5VVSmFWo9MBgCb+Sc/O3ysT6QeUQSRXuD6LIrADhewPtgJHNgURfH49aOV+ipsa1Y9VlNl7cxKznFiS1LDpTVhRvVamzttVTY2Y1LAAZ6ASzPPV3v02CwNa+dzR2SeNyDJ1flvBNTp9PyaoHRuU6Gu67IL2YbJsLls9TAwNKpUU3VnXrUlfdO1fRLjKlTA1A7uzipVUMzFiLpTIzOeRYzDr+hamoxuH7NiovuLTefR2mEpo64Su9VelBbbQoVLKBa1s77HAaQOT1OdmOcL0mIaps6bYVvHLOR8Vy1VqVFqMEFreSgNNTbiFMvcHzJxeJquKVEhA7DpH8lBZiDmddPRBlqeR+SsD/wDIrHGVh/ZUjamDwZgfe33YF99GvKKYvpUFFaQ2SjBWZgRUGt2ORuNOucsqGtSdkNRgyEqc96kg+0GbJOelerUp0qK08NQVgwpUha4QhiHawvcA6ASLz/wS0sfWyyqWqDr6QAk/i2oGaXFV91R+5obYzE3v0lS/bJKKLcJJpspAsDe3XrlpnArfruI/a1fEw15RxI/tn9/tMuBUC5Fbe7w8PbCegLki3daw9sCpHKGI/at32P5MSeUq/wC0OXUPlLZqC6WGnWZCr0tnLPTTTsgQjjq29hpbzR8p1D6C67McZtWy6G2XHpflOZV851D6DFAGLP8Ayf8AVgdUggggCeS3byies+8z1pPJjU/KYdZ95gKUx9aptbdGkpGPJTvAUtUcY/RrAWzjPR21i/q6nWBMDfxC00H0fUVbGB91JKlQnsGyPaw8JkmpKNCZquZx6HCY3E3PmrSXtOZ/lgZzGVTVq1Kp9N2b22HsEbalwPf/AOpHFNx5rQ7VuAPdAeWl1iTsab9GBotAA9pqH5iVhrONU8Mo7UxoNsj5qrY5C4337TAUtMnSdD+iLJsQp/4Tf/YDbxEwFN2YC3RjtY/KbX6K6hGKqIWU3p3so0sy7/vQK7nvzgxdTEVqD1mFJKjqKa+SuyCbbVs2y43mTWlL7nxg3/SGIFyBtg6D0lU/GURwJ3s3flAdwzbLKeBz7DkfYTNfz6U1KGCxBsSUak5/ipnL3tMUMIo1Ptm1qt03JL72o1KdQA7gw2H9pYwMc1QcRFLic8tdbxhWHCP0qib1Pbl7vjAePKJG8X9/sjb4tj2CNrUTIHS/5N4jI3sT+e+Aqpjm3ZSM+JYnOL2PbCMBDVCeE6t9Bd7Yvto/6k5YaU6p9BemL7aP+pA6pBBBAE8rVqF6j/ab3meqZ5eqVB0jZ+k3vMBtsKRo0F6gHEeEXUq30A744jNrqfz7IER8X6ynv6odOsDvElKF3xTYdG1HhrAZQrfzb9s0fKGICcmUKV/Kr1XqW32XyAezKZ6rg0HmswPaD8I1imquVG0LU1sLDdvPbAkqQB19wEfpYi3og9py8NJVPSqnViR1WHwibIPOD95MC3OIXewGe+0iV8fTF9G7hIXSpuC+Fz7ZIo0wRe47tYEOpW2vR8BabL6K6mxjlsttqm65n7J/llE9sjbxtfKW3NHFinjKLWJzIy/iVh8oEz6S0f8ASFTZqEBlpnj6IBt+GZdaFQnz/FTNd9JNJXxYYfslBPCzP8Jk0osND3QFJgXv6B+8R7xLDAcqVKNOpRCXDgqbMDkd19LXleazjfGGx9tw36GBNfC1N6IN9y17dtoxVoMMgy34KD8Yw3KDNlnaSKDOPRt1n2wF0uSmJu7Fe7s4dsk/VaS5Bges39nXELTqked3dUFOhnmRb8+MBms4GlvaZGqX4W+Utujz9mhtlEmmNSAflvECtNNt/bOo/QfTsMWeJpe6pOfOEz2VGdyMtJ0j6GBliu2l/qQOlQQQQBPKdZwGbtM9WQQPKi1ltYEdtx7o79ZW2o8Z6k2BwEI0l9UeAgeXqNZb3JHvHbHxiFFrZ/nOemDh0OqL4CEcJT9RPwj5QPNPTLn+cz1QumXq+M9K/UaX7NPwj5RJ5No/saf4F+UDzSagG/KO3BGk9Hnkqh+xpfgX5Qv0Ph/2FH+7X5QPNvQKcio8BENhEByJHWCfdPSf6Ew37vR/u0+UI8h4X92of3SfKB5tFF/RqA/aXLxgFWojbWzmNCp9156P/o9hP3XD/wB0n/jA3N3BnXC4f+6T5QPOrY6tVzKFiBYs1hvy98L6rVbUqvYL9W+eiBzZwWn1TD/3SfKGObeD/daH90nygedXwI9J3bvtHVwSDRADfUm/hPQP9FMD+6UP7tflC/ongf3Wj+AQOErSUC2zfiSOrSBHvbM2Ggz0ndjzTwX7rS/DC/ojgf3Wl4QOHo9jcC+/edP/AHDqOrHaKix3W907b/Q7A/u1P2/OA8zsD+7r4sPjA4ZUXgP/AFwse+RPrBG6d9XmZgQbjDqDx2n/APKN1uY+AY3bDgnjt1B/NA4IlTq/PynVPoY83E8b0vc80R5gcn/u/wD3Kn/lLPkPm/h8IGGHTYD22vKZr2vbzieJgWkEEED/2Q=="/>
          <p:cNvSpPr>
            <a:spLocks noChangeAspect="1" noChangeArrowheads="1"/>
          </p:cNvSpPr>
          <p:nvPr/>
        </p:nvSpPr>
        <p:spPr bwMode="auto">
          <a:xfrm>
            <a:off x="481956" y="-1611560"/>
            <a:ext cx="32670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031" y="2131765"/>
            <a:ext cx="3109418" cy="2300822"/>
          </a:xfrm>
          <a:prstGeom prst="rect">
            <a:avLst/>
          </a:prstGeom>
        </p:spPr>
      </p:pic>
      <p:pic>
        <p:nvPicPr>
          <p:cNvPr id="8" name="Picture 2" descr="http://www.vvork.com/wp-content/uploads/2007/12/cov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156" y="2701554"/>
            <a:ext cx="2468105" cy="190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dailyserving.com/wp-content/uploads/2012/06/Duchamp-Fountain-1917-original-lost-Readymade-Porcelain-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16" y="2516808"/>
            <a:ext cx="1912553" cy="227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10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833" y="0"/>
            <a:ext cx="5122333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86487" y="1556792"/>
            <a:ext cx="15841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Are ghosts people</a:t>
            </a:r>
          </a:p>
          <a:p>
            <a:r>
              <a:rPr lang="en-GB" sz="2800" dirty="0" smtClean="0"/>
              <a:t>?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5185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91893" y="3653977"/>
            <a:ext cx="2106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Hackney and Greenwich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0" y="2636912"/>
            <a:ext cx="4392360" cy="35392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354" y="0"/>
            <a:ext cx="4717646" cy="3590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653977"/>
            <a:ext cx="2123728" cy="32040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95936" y="6609199"/>
            <a:ext cx="24190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Images courtesy of The Plague Doctor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2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2744"/>
            <a:ext cx="6757898" cy="3754388"/>
          </a:xfrm>
          <a:prstGeom prst="rect">
            <a:avLst/>
          </a:prstGeom>
          <a:ln w="31750">
            <a:solidFill>
              <a:srgbClr val="FF00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116632"/>
            <a:ext cx="5688632" cy="3530875"/>
          </a:xfrm>
          <a:prstGeom prst="rect">
            <a:avLst/>
          </a:prstGeom>
          <a:ln w="44450">
            <a:solidFill>
              <a:srgbClr val="FFFF00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7402048" y="6538391"/>
            <a:ext cx="17419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/>
              <a:t>missingpeople.org.uk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29334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-lhr3-1.xx.fbcdn.net/hphotos-xpf1/v/t1.0-9/10446698_667769929977408_990253469884338533_n.jpg?oh=ad25bc78c42363e7aba4d3bbabfd36da&amp;oe=5745B91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8" t="9498" r="293" b="603"/>
          <a:stretch/>
        </p:blipFill>
        <p:spPr bwMode="auto">
          <a:xfrm>
            <a:off x="0" y="2060848"/>
            <a:ext cx="6047114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70165" y="6666468"/>
            <a:ext cx="9845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000" dirty="0">
                <a:solidFill>
                  <a:schemeClr val="bg1">
                    <a:lumMod val="85000"/>
                  </a:schemeClr>
                </a:solidFill>
              </a:rPr>
              <a:t>Chivaree Circus</a:t>
            </a:r>
          </a:p>
        </p:txBody>
      </p:sp>
      <p:sp>
        <p:nvSpPr>
          <p:cNvPr id="3" name="Rectangle 2"/>
          <p:cNvSpPr/>
          <p:nvPr/>
        </p:nvSpPr>
        <p:spPr>
          <a:xfrm>
            <a:off x="619621" y="152428"/>
            <a:ext cx="5283626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C00FF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Some missing people </a:t>
            </a:r>
          </a:p>
          <a:p>
            <a:r>
              <a:rPr lang="en-GB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C00FF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     join the circus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227" y="4706473"/>
            <a:ext cx="3309324" cy="22062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56038" y="4405756"/>
            <a:ext cx="26597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</a:rPr>
              <a:t>Images: </a:t>
            </a:r>
            <a:r>
              <a:rPr lang="en-GB" sz="1000" dirty="0" err="1" smtClean="0">
                <a:solidFill>
                  <a:schemeClr val="bg1">
                    <a:lumMod val="65000"/>
                  </a:schemeClr>
                </a:solidFill>
              </a:rPr>
              <a:t>JamieDodgerland</a:t>
            </a:r>
            <a:r>
              <a:rPr lang="en-GB" sz="1000" dirty="0">
                <a:solidFill>
                  <a:schemeClr val="bg1">
                    <a:lumMod val="65000"/>
                  </a:schemeClr>
                </a:solidFill>
              </a:rPr>
              <a:t>,</a:t>
            </a:r>
            <a:r>
              <a:rPr lang="en-GB" sz="1000" dirty="0" smtClean="0">
                <a:solidFill>
                  <a:schemeClr val="bg1">
                    <a:lumMod val="65000"/>
                  </a:schemeClr>
                </a:solidFill>
              </a:rPr>
              <a:t> Jemima </a:t>
            </a:r>
            <a:r>
              <a:rPr lang="en-GB" sz="1000" dirty="0" err="1" smtClean="0">
                <a:solidFill>
                  <a:schemeClr val="bg1">
                    <a:lumMod val="65000"/>
                  </a:schemeClr>
                </a:solidFill>
              </a:rPr>
              <a:t>Broadbridge</a:t>
            </a:r>
            <a:endParaRPr lang="en-GB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 rot="3777595">
            <a:off x="4481017" y="4149551"/>
            <a:ext cx="720080" cy="1113844"/>
          </a:xfrm>
          <a:prstGeom prst="downArrow">
            <a:avLst>
              <a:gd name="adj1" fmla="val 38971"/>
              <a:gd name="adj2" fmla="val 76771"/>
            </a:avLst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" r="-100" b="1828"/>
          <a:stretch/>
        </p:blipFill>
        <p:spPr>
          <a:xfrm>
            <a:off x="6240885" y="13557"/>
            <a:ext cx="3034798" cy="44489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9811656">
            <a:off x="4254190" y="4954616"/>
            <a:ext cx="15074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33CC"/>
                </a:solidFill>
                <a:effectLst>
                  <a:glow rad="114300">
                    <a:srgbClr val="FFFF9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84000" dist="50800" dir="5400000" sy="-100000" algn="bl" rotWithShape="0"/>
                </a:effectLst>
              </a:rPr>
              <a:t>re</a:t>
            </a:r>
            <a:r>
              <a:rPr lang="en-US" sz="1200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33CC"/>
                </a:solidFill>
                <a:effectLst>
                  <a:glow rad="114300">
                    <a:srgbClr val="FFFF9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84000" dist="50800" dir="5400000" sy="-100000" algn="bl" rotWithShape="0"/>
                </a:effectLst>
              </a:rPr>
              <a:t> </a:t>
            </a:r>
            <a:r>
              <a:rPr lang="en-US" sz="3600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33CC"/>
                </a:solidFill>
                <a:effectLst>
                  <a:glow rad="114300">
                    <a:srgbClr val="FFFF99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84000" dist="50800" dir="5400000" sy="-100000" algn="bl" rotWithShape="0"/>
                </a:effectLst>
              </a:rPr>
              <a:t>birth</a:t>
            </a:r>
            <a:endParaRPr lang="en-US" sz="3600" cap="none" spc="0" dirty="0">
              <a:ln w="10160">
                <a:solidFill>
                  <a:schemeClr val="bg1"/>
                </a:solidFill>
                <a:prstDash val="solid"/>
              </a:ln>
              <a:solidFill>
                <a:srgbClr val="FF33CC"/>
              </a:solidFill>
              <a:effectLst>
                <a:glow rad="114300">
                  <a:srgbClr val="FFFF99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  <a:reflection blurRad="6350" stA="84000" dist="508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447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4276" y="362534"/>
            <a:ext cx="4264433" cy="1546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00"/>
              </a:spcAft>
            </a:pPr>
            <a:r>
              <a:rPr lang="en-GB" b="1" u="sng" dirty="0">
                <a:latin typeface="Lucida Calligraphy" panose="03010101010101010101" pitchFamily="66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St Francis of Assisi</a:t>
            </a:r>
            <a:endParaRPr lang="en-GB" dirty="0">
              <a:latin typeface="Lucida Calligraphy" panose="03010101010101010101" pitchFamily="66" charset="0"/>
              <a:ea typeface="Microsoft Yi Baiti" panose="03000500000000000000" pitchFamily="66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00"/>
              </a:spcAft>
            </a:pPr>
            <a:endParaRPr lang="en-GB" dirty="0" smtClean="0">
              <a:latin typeface="Lucida Calligraphy" panose="03010101010101010101" pitchFamily="66" charset="0"/>
              <a:ea typeface="Microsoft Yi Baiti" panose="03000500000000000000" pitchFamily="66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00"/>
              </a:spcAft>
            </a:pPr>
            <a:r>
              <a:rPr lang="en-GB" dirty="0" smtClean="0">
                <a:latin typeface="Lucida Calligraphy" panose="03010101010101010101" pitchFamily="66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    </a:t>
            </a:r>
            <a:r>
              <a:rPr lang="en-GB" dirty="0">
                <a:latin typeface="Lucida Calligraphy" panose="03010101010101010101" pitchFamily="66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If you work with your hands, then you are a labourer</a:t>
            </a:r>
            <a:r>
              <a:rPr lang="en-GB" dirty="0" smtClean="0">
                <a:latin typeface="Lucida Calligraphy" panose="03010101010101010101" pitchFamily="66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 descr="http://recoverytimes.com/images/St-Francis-bird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6964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50045" y="2765264"/>
            <a:ext cx="899592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600" dirty="0" smtClean="0">
                <a:solidFill>
                  <a:schemeClr val="bg1">
                    <a:lumMod val="65000"/>
                  </a:schemeClr>
                </a:solidFill>
              </a:rPr>
              <a:t>printsplace.co.uk </a:t>
            </a:r>
            <a:r>
              <a:rPr lang="en-GB" sz="600" dirty="0" err="1" smtClean="0">
                <a:solidFill>
                  <a:schemeClr val="bg1">
                    <a:lumMod val="65000"/>
                  </a:schemeClr>
                </a:solidFill>
              </a:rPr>
              <a:t>fomr</a:t>
            </a:r>
            <a:r>
              <a:rPr lang="en-GB" sz="600" dirty="0" smtClean="0">
                <a:solidFill>
                  <a:schemeClr val="bg1">
                    <a:lumMod val="65000"/>
                  </a:schemeClr>
                </a:solidFill>
              </a:rPr>
              <a:t> The Sphere, 1913</a:t>
            </a:r>
            <a:endParaRPr lang="en-GB" sz="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76" name="Picture 4" descr="http://www.printsplace.co.uk/PS/Store/ProxyImage/Labourer_Types_from_Agricultural_Counties?ProductId=82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320" y="226121"/>
            <a:ext cx="176794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136823" y="5007060"/>
            <a:ext cx="1085554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00" dirty="0">
                <a:solidFill>
                  <a:schemeClr val="bg1">
                    <a:lumMod val="65000"/>
                  </a:schemeClr>
                </a:solidFill>
              </a:rPr>
              <a:t>commons.wikimedia.org</a:t>
            </a:r>
          </a:p>
        </p:txBody>
      </p:sp>
      <p:pic>
        <p:nvPicPr>
          <p:cNvPr id="3080" name="Picture 8" descr="https://i.vimeocdn.com/video/309308307_6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944" y="4149081"/>
            <a:ext cx="4809711" cy="27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79911" y="4149081"/>
            <a:ext cx="1071381" cy="2708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946085" y="54977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latin typeface="Lucida Calligraphy" panose="03010101010101010101" pitchFamily="66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If </a:t>
            </a:r>
            <a:r>
              <a:rPr lang="en-GB" dirty="0">
                <a:latin typeface="Lucida Calligraphy" panose="03010101010101010101" pitchFamily="66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you work with your hands, and your mind, and </a:t>
            </a:r>
            <a:r>
              <a:rPr lang="en-GB" dirty="0" smtClean="0">
                <a:latin typeface="Lucida Calligraphy" panose="03010101010101010101" pitchFamily="66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your </a:t>
            </a:r>
            <a:r>
              <a:rPr lang="en-GB" dirty="0">
                <a:latin typeface="Lucida Calligraphy" panose="03010101010101010101" pitchFamily="66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heart, then you are an artist.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305069" y="2755300"/>
            <a:ext cx="2838116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dirty="0" smtClean="0">
                <a:latin typeface="Lucida Calligraphy" panose="03010101010101010101" pitchFamily="66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If </a:t>
            </a:r>
            <a:r>
              <a:rPr lang="en-GB" dirty="0">
                <a:latin typeface="Lucida Calligraphy" panose="03010101010101010101" pitchFamily="66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you work with your hands </a:t>
            </a:r>
            <a:endParaRPr lang="en-GB" dirty="0" smtClean="0">
              <a:latin typeface="Lucida Calligraphy" panose="03010101010101010101" pitchFamily="66" charset="0"/>
              <a:ea typeface="Microsoft Yi Baiti" panose="03000500000000000000" pitchFamily="66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dirty="0">
                <a:latin typeface="Lucida Calligraphy" panose="03010101010101010101" pitchFamily="66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Lucida Calligraphy" panose="03010101010101010101" pitchFamily="66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    and </a:t>
            </a:r>
            <a:r>
              <a:rPr lang="en-GB" dirty="0">
                <a:latin typeface="Lucida Calligraphy" panose="03010101010101010101" pitchFamily="66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your mind,  </a:t>
            </a:r>
            <a:r>
              <a:rPr lang="en-GB" dirty="0" smtClean="0">
                <a:latin typeface="Lucida Calligraphy" panose="03010101010101010101" pitchFamily="66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en-GB" dirty="0" smtClean="0">
                <a:latin typeface="Lucida Calligraphy" panose="03010101010101010101" pitchFamily="66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         then you are </a:t>
            </a:r>
          </a:p>
          <a:p>
            <a:pPr>
              <a:lnSpc>
                <a:spcPct val="115000"/>
              </a:lnSpc>
            </a:pPr>
            <a:r>
              <a:rPr lang="en-GB" dirty="0" smtClean="0">
                <a:latin typeface="Lucida Calligraphy" panose="03010101010101010101" pitchFamily="66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            a craftsman.</a:t>
            </a:r>
            <a:endParaRPr lang="en-GB" dirty="0">
              <a:latin typeface="Lucida Calligraphy" panose="03010101010101010101" pitchFamily="66" charset="0"/>
              <a:ea typeface="Microsoft Yi Baiti" panose="03000500000000000000" pitchFamily="66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02968" y="6591300"/>
            <a:ext cx="1707232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800" dirty="0" smtClean="0">
                <a:solidFill>
                  <a:schemeClr val="bg1">
                    <a:lumMod val="65000"/>
                  </a:schemeClr>
                </a:solidFill>
              </a:rPr>
              <a:t>Swoon.  Interview with Louis 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Mitchell and Michael </a:t>
            </a:r>
            <a:r>
              <a:rPr lang="en-GB" sz="800" dirty="0" err="1">
                <a:solidFill>
                  <a:schemeClr val="bg1">
                    <a:lumMod val="65000"/>
                  </a:schemeClr>
                </a:solidFill>
              </a:rPr>
              <a:t>Danischewski</a:t>
            </a:r>
            <a:endParaRPr lang="en-GB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6" name="Picture 6" descr="https://upload.wikimedia.org/wikipedia/commons/6/62/A_young_craftsman_carving_a_wooden_statue_of_Reclining_Buddh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79284"/>
            <a:ext cx="3059832" cy="204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34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5" grpId="0"/>
      <p:bldP spid="4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" t="-3299" r="21800" b="10920"/>
          <a:stretch/>
        </p:blipFill>
        <p:spPr>
          <a:xfrm>
            <a:off x="6744207" y="2852936"/>
            <a:ext cx="2436305" cy="4032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90" y="3048000"/>
            <a:ext cx="2857500" cy="381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0"/>
            <a:ext cx="4064000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75856" y="404664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Growth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87301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014" y="203206"/>
            <a:ext cx="1134002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b="1" dirty="0" smtClean="0"/>
              <a:t>S</a:t>
            </a:r>
            <a:r>
              <a:rPr lang="en-GB" sz="2400" b="1" dirty="0" smtClean="0"/>
              <a:t>c</a:t>
            </a:r>
            <a:r>
              <a:rPr lang="en-GB" sz="5400" b="1" dirty="0" smtClean="0"/>
              <a:t>a</a:t>
            </a:r>
            <a:r>
              <a:rPr lang="en-GB" sz="2400" b="1" dirty="0" smtClean="0"/>
              <a:t>l</a:t>
            </a:r>
            <a:r>
              <a:rPr lang="en-GB" b="1" dirty="0" smtClean="0"/>
              <a:t>e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786" y="668720"/>
            <a:ext cx="3897214" cy="5840409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948264" y="6529608"/>
            <a:ext cx="248376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image © Aron </a:t>
            </a: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Demetz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, sculptor</a:t>
            </a:r>
          </a:p>
        </p:txBody>
      </p:sp>
      <p:sp>
        <p:nvSpPr>
          <p:cNvPr id="6" name="Rectangle 5"/>
          <p:cNvSpPr/>
          <p:nvPr/>
        </p:nvSpPr>
        <p:spPr>
          <a:xfrm>
            <a:off x="8259" y="6642556"/>
            <a:ext cx="9060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nearthesea.co.uk</a:t>
            </a:r>
            <a:endParaRPr lang="en-GB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074" name="Picture 2" descr="http://www.nearthesea.co.uk/nearthesea.co.uk/images/The%20Angel%20of%20the%20North%20012%20webp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" y="1398836"/>
            <a:ext cx="5427837" cy="424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http://snappa.static.pressassociation.io/assets/2015/02/24180928/1424801365-695788815132fa60189066214b9afa97-1366x19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76" y="1132134"/>
            <a:ext cx="3933801" cy="572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23" y="2002687"/>
            <a:ext cx="2916560" cy="485531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224285" y="2002687"/>
            <a:ext cx="4770276" cy="415498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en-GB" sz="800" dirty="0">
                <a:solidFill>
                  <a:prstClr val="black"/>
                </a:solidFill>
              </a:rPr>
              <a:t> </a:t>
            </a:r>
          </a:p>
          <a:p>
            <a:r>
              <a:rPr lang="en-GB" dirty="0"/>
              <a:t>…. The Angel of the </a:t>
            </a:r>
            <a:r>
              <a:rPr lang="en-GB" dirty="0" smtClean="0"/>
              <a:t>North ….. spectacular</a:t>
            </a:r>
            <a:r>
              <a:rPr lang="en-GB" dirty="0"/>
              <a:t>, </a:t>
            </a:r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    stunning</a:t>
            </a:r>
            <a:r>
              <a:rPr lang="en-GB" dirty="0"/>
              <a:t>, amazing – </a:t>
            </a:r>
            <a:r>
              <a:rPr lang="en-GB" dirty="0" smtClean="0"/>
              <a:t>big, very big.</a:t>
            </a:r>
          </a:p>
          <a:p>
            <a:r>
              <a:rPr lang="en-GB" sz="800" dirty="0"/>
              <a:t> </a:t>
            </a:r>
            <a:endParaRPr lang="en-GB" sz="800" dirty="0" smtClean="0"/>
          </a:p>
          <a:p>
            <a:r>
              <a:rPr lang="en-GB" dirty="0" smtClean="0"/>
              <a:t>…. </a:t>
            </a:r>
            <a:r>
              <a:rPr lang="en-GB" dirty="0"/>
              <a:t>d</a:t>
            </a:r>
            <a:r>
              <a:rPr lang="en-GB" dirty="0" smtClean="0"/>
              <a:t>oubts… the only thing impressive about </a:t>
            </a:r>
          </a:p>
          <a:p>
            <a:r>
              <a:rPr lang="en-GB" dirty="0"/>
              <a:t> </a:t>
            </a:r>
            <a:r>
              <a:rPr lang="en-GB" dirty="0" smtClean="0"/>
              <a:t>    The Angel of the </a:t>
            </a:r>
            <a:r>
              <a:rPr lang="en-GB" dirty="0"/>
              <a:t>North was its size. </a:t>
            </a:r>
            <a:endParaRPr lang="en-GB" dirty="0" smtClean="0"/>
          </a:p>
          <a:p>
            <a:pPr lvl="0"/>
            <a:r>
              <a:rPr lang="en-GB" sz="800" dirty="0">
                <a:solidFill>
                  <a:prstClr val="black"/>
                </a:solidFill>
              </a:rPr>
              <a:t> </a:t>
            </a:r>
          </a:p>
          <a:p>
            <a:r>
              <a:rPr lang="en-GB" dirty="0" smtClean="0"/>
              <a:t>…. imagine the statue no bigger than myself</a:t>
            </a:r>
          </a:p>
          <a:p>
            <a:pPr lvl="0"/>
            <a:r>
              <a:rPr lang="en-GB" sz="800" dirty="0" smtClean="0">
                <a:solidFill>
                  <a:prstClr val="black"/>
                </a:solidFill>
              </a:rPr>
              <a:t> </a:t>
            </a:r>
            <a:endParaRPr lang="en-GB" sz="800" dirty="0">
              <a:solidFill>
                <a:prstClr val="black"/>
              </a:solidFill>
            </a:endParaRPr>
          </a:p>
          <a:p>
            <a:r>
              <a:rPr lang="en-GB" dirty="0" smtClean="0"/>
              <a:t>…. and to my eyes what I saw was not a great </a:t>
            </a:r>
          </a:p>
          <a:p>
            <a:r>
              <a:rPr lang="en-GB" dirty="0" smtClean="0"/>
              <a:t>     work </a:t>
            </a:r>
            <a:r>
              <a:rPr lang="en-GB" dirty="0"/>
              <a:t>of art. </a:t>
            </a:r>
            <a:endParaRPr lang="en-GB" dirty="0" smtClean="0"/>
          </a:p>
          <a:p>
            <a:pPr lvl="0"/>
            <a:r>
              <a:rPr lang="en-GB" sz="800" dirty="0">
                <a:solidFill>
                  <a:prstClr val="black"/>
                </a:solidFill>
              </a:rPr>
              <a:t> </a:t>
            </a:r>
          </a:p>
          <a:p>
            <a:r>
              <a:rPr lang="en-GB" dirty="0" smtClean="0"/>
              <a:t>…. then I decided not to make work bigger than </a:t>
            </a:r>
          </a:p>
          <a:p>
            <a:r>
              <a:rPr lang="en-GB" dirty="0" smtClean="0"/>
              <a:t>     myself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sz="800" dirty="0" smtClean="0"/>
              <a:t> </a:t>
            </a:r>
          </a:p>
          <a:p>
            <a:r>
              <a:rPr lang="en-GB" dirty="0" smtClean="0"/>
              <a:t>…. </a:t>
            </a:r>
            <a:r>
              <a:rPr lang="en-GB" dirty="0"/>
              <a:t>nothing I do should have its worth or </a:t>
            </a:r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    influence </a:t>
            </a:r>
            <a:r>
              <a:rPr lang="en-GB" dirty="0"/>
              <a:t>based on its scale – its </a:t>
            </a:r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    ability </a:t>
            </a:r>
            <a:r>
              <a:rPr lang="en-GB" dirty="0"/>
              <a:t>to bully.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6921" y="6579462"/>
            <a:ext cx="374193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b="1" dirty="0" smtClean="0">
                <a:solidFill>
                  <a:schemeClr val="bg1"/>
                </a:solidFill>
              </a:rPr>
              <a:t>Bill Drummond, KLF, K Foundation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78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jamiereid.org.s35945.gridserver.com/archive/Na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069874" cy="4320480"/>
          </a:xfrm>
          <a:prstGeom prst="rect">
            <a:avLst/>
          </a:prstGeom>
          <a:noFill/>
          <a:ln w="107950" cmpd="thickThin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81019" y="5922838"/>
            <a:ext cx="69847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by Jamie Reid, 1975, copied from </a:t>
            </a:r>
          </a:p>
          <a:p>
            <a:pPr algn="ctr"/>
            <a:r>
              <a:rPr lang="de-DE" sz="1400" dirty="0" smtClean="0">
                <a:solidFill>
                  <a:schemeClr val="accent4">
                    <a:lumMod val="75000"/>
                  </a:schemeClr>
                </a:solidFill>
              </a:rPr>
              <a:t>Max </a:t>
            </a:r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Peintner, Die ungebrochene Anziehungskraft der Natur (Nature still draws a crowd</a:t>
            </a:r>
            <a:r>
              <a:rPr lang="de-DE" sz="1400" dirty="0" smtClean="0">
                <a:solidFill>
                  <a:schemeClr val="accent4">
                    <a:lumMod val="75000"/>
                  </a:schemeClr>
                </a:solidFill>
              </a:rPr>
              <a:t>) </a:t>
            </a:r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pencil </a:t>
            </a:r>
            <a:r>
              <a:rPr lang="de-DE" sz="1400" dirty="0" smtClean="0">
                <a:solidFill>
                  <a:schemeClr val="accent4">
                    <a:lumMod val="75000"/>
                  </a:schemeClr>
                </a:solidFill>
              </a:rPr>
              <a:t>drawing</a:t>
            </a: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DE" sz="1400" dirty="0">
                <a:solidFill>
                  <a:schemeClr val="accent4">
                    <a:lumMod val="75000"/>
                  </a:schemeClr>
                </a:solidFill>
              </a:rPr>
              <a:t>1970/71</a:t>
            </a:r>
            <a:endParaRPr lang="en-GB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47664" y="332656"/>
            <a:ext cx="6256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effectLst>
                  <a:glow rad="114300">
                    <a:schemeClr val="accent3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  <a:reflection blurRad="6350" stA="20000" endPos="84000" dist="60007" dir="5400000" sy="-100000" algn="bl" rotWithShape="0"/>
                </a:effectLst>
              </a:rPr>
              <a:t>Sculpture must be as interesting as reality</a:t>
            </a:r>
            <a:endParaRPr lang="en-GB" sz="2800" dirty="0">
              <a:effectLst>
                <a:glow rad="114300">
                  <a:schemeClr val="accent3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bg1"/>
                </a:outerShdw>
                <a:reflection blurRad="6350" stA="20000" endPos="84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843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9932" y="268961"/>
            <a:ext cx="4656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Art must be as interesting as reality</a:t>
            </a:r>
            <a:endParaRPr lang="en-GB" sz="2400" dirty="0"/>
          </a:p>
        </p:txBody>
      </p:sp>
      <p:pic>
        <p:nvPicPr>
          <p:cNvPr id="3" name="Picture 8" descr="http://www.efestivals.co.uk/photos/shambala/2008/TheCarnival-Shambala2008-PB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5"/>
          <a:stretch/>
        </p:blipFill>
        <p:spPr bwMode="auto">
          <a:xfrm>
            <a:off x="-36512" y="1841798"/>
            <a:ext cx="4271936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media.digitalphotogallery.com/iwhbmtyakgji/images/ff420f72-2a63-11e4-b501-0a6b09a68d06/shambala_festival_201488_website_image_kkrc_standard.jpg?201507232230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24" y="1841798"/>
            <a:ext cx="49720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17610" y="6499205"/>
            <a:ext cx="5598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err="1" smtClean="0"/>
              <a:t>Shambala</a:t>
            </a:r>
            <a:r>
              <a:rPr lang="en-GB" sz="1400" dirty="0" smtClean="0"/>
              <a:t> Festival</a:t>
            </a:r>
          </a:p>
          <a:p>
            <a:pPr algn="r"/>
            <a:r>
              <a:rPr lang="en-GB" sz="600" dirty="0" smtClean="0">
                <a:solidFill>
                  <a:schemeClr val="bg1">
                    <a:lumMod val="75000"/>
                  </a:schemeClr>
                </a:solidFill>
              </a:rPr>
              <a:t>Shambalafestival.org</a:t>
            </a:r>
            <a:endParaRPr lang="en-GB" sz="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57455" y="1119712"/>
            <a:ext cx="2955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… is hard at a festival !</a:t>
            </a: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1015651" y="5022260"/>
            <a:ext cx="696485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Must communicate instantly,</a:t>
            </a:r>
          </a:p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and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primally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…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828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Picture 24" descr="https://encrypted-tbn2.gstatic.com/images?q=tbn:ANd9GcQus_JucGgJfNYePLFaVeK4J22unlqHAu4l4Rn6oqN5JwU8Hm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71007" y="4325596"/>
            <a:ext cx="2178727" cy="15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188640"/>
            <a:ext cx="84249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ommunicate instantly 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on a primal level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26" name="Picture 2" descr="http://static4.depositphotos.com/1001911/297/v/950/depositphotos_2976601-Ok-emot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915686"/>
            <a:ext cx="2125790" cy="147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780012" y="2032563"/>
            <a:ext cx="913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Today</a:t>
            </a:r>
            <a:endParaRPr lang="en-GB" sz="2400" dirty="0"/>
          </a:p>
        </p:txBody>
      </p:sp>
      <p:sp>
        <p:nvSpPr>
          <p:cNvPr id="12" name="Rectangle 11"/>
          <p:cNvSpPr/>
          <p:nvPr/>
        </p:nvSpPr>
        <p:spPr>
          <a:xfrm>
            <a:off x="7715135" y="4835408"/>
            <a:ext cx="12757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/>
              <a:t>emoticons</a:t>
            </a:r>
            <a:endParaRPr lang="en-GB" sz="2000" dirty="0"/>
          </a:p>
        </p:txBody>
      </p:sp>
      <p:sp>
        <p:nvSpPr>
          <p:cNvPr id="14" name="Rectangle 13"/>
          <p:cNvSpPr/>
          <p:nvPr/>
        </p:nvSpPr>
        <p:spPr>
          <a:xfrm>
            <a:off x="3860877" y="4899887"/>
            <a:ext cx="237626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/>
              <a:t>Words</a:t>
            </a:r>
          </a:p>
          <a:p>
            <a:pPr algn="ctr"/>
            <a:endParaRPr lang="en-GB" sz="2000" dirty="0" smtClean="0"/>
          </a:p>
          <a:p>
            <a:pPr algn="ctr"/>
            <a:r>
              <a:rPr lang="en-GB" sz="2000" dirty="0" smtClean="0"/>
              <a:t>Elitist </a:t>
            </a:r>
          </a:p>
          <a:p>
            <a:pPr algn="ctr"/>
            <a:r>
              <a:rPr lang="en-GB" sz="2000" dirty="0" smtClean="0"/>
              <a:t>(must be learnt)</a:t>
            </a:r>
            <a:r>
              <a:rPr lang="en-GB" sz="2000" dirty="0"/>
              <a:t> </a:t>
            </a:r>
            <a:r>
              <a:rPr lang="en-GB" sz="2000" dirty="0" smtClean="0"/>
              <a:t>and lack emotion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058610" y="1945842"/>
            <a:ext cx="21785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/>
              <a:t>Recent history’s default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0" y="6677828"/>
            <a:ext cx="14350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https://tainn.wordpress.com/</a:t>
            </a:r>
          </a:p>
        </p:txBody>
      </p:sp>
      <p:pic>
        <p:nvPicPr>
          <p:cNvPr id="1044" name="Picture 20" descr="http://www.heartsandmindsbooks.com/book%20p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748" y="2834908"/>
            <a:ext cx="2592663" cy="194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landofpyramids.org/images/stone-hieroglyphic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9818"/>
            <a:ext cx="3511331" cy="188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669810" y="2019396"/>
            <a:ext cx="17536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 smtClean="0"/>
              <a:t>Heiroglyphs</a:t>
            </a:r>
            <a:endParaRPr lang="en-GB" sz="2400" dirty="0"/>
          </a:p>
        </p:txBody>
      </p:sp>
      <p:sp>
        <p:nvSpPr>
          <p:cNvPr id="28" name="Rectangle 27"/>
          <p:cNvSpPr/>
          <p:nvPr/>
        </p:nvSpPr>
        <p:spPr>
          <a:xfrm>
            <a:off x="409093" y="4897961"/>
            <a:ext cx="11385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3,000 BC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804859" y="4989174"/>
            <a:ext cx="1502447" cy="246344"/>
          </a:xfrm>
          <a:prstGeom prst="rightArrow">
            <a:avLst>
              <a:gd name="adj1" fmla="val 34870"/>
              <a:gd name="adj2" fmla="val 110518"/>
            </a:avLst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27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7" grpId="0"/>
      <p:bldP spid="2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Arrow 24"/>
          <p:cNvSpPr/>
          <p:nvPr/>
        </p:nvSpPr>
        <p:spPr>
          <a:xfrm rot="6087934">
            <a:off x="4799160" y="2200940"/>
            <a:ext cx="1070189" cy="736730"/>
          </a:xfrm>
          <a:prstGeom prst="rightArrow">
            <a:avLst>
              <a:gd name="adj1" fmla="val 24346"/>
              <a:gd name="adj2" fmla="val 50000"/>
            </a:avLst>
          </a:prstGeom>
          <a:solidFill>
            <a:srgbClr val="E0EACC"/>
          </a:solidFill>
          <a:ln>
            <a:solidFill>
              <a:srgbClr val="ABDB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://static4.depositphotos.com/1001911/297/v/950/depositphotos_2976601-Ok-emot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162" y="347721"/>
            <a:ext cx="1054780" cy="73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110760" y="1195812"/>
            <a:ext cx="12757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emoticons</a:t>
            </a:r>
            <a:endParaRPr lang="en-GB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44858" y="1601388"/>
            <a:ext cx="989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Words</a:t>
            </a:r>
          </a:p>
        </p:txBody>
      </p:sp>
      <p:pic>
        <p:nvPicPr>
          <p:cNvPr id="1044" name="Picture 20" descr="http://www.heartsandmindsbooks.com/book%20p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025" y="790235"/>
            <a:ext cx="1080158" cy="81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landofpyramids.org/images/stone-hieroglyphic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804" y="384659"/>
            <a:ext cx="1525626" cy="81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411467" y="1201959"/>
            <a:ext cx="1538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Heiroglyphs</a:t>
            </a:r>
            <a:endParaRPr lang="en-GB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100" name="Picture 4" descr="https://selfandsocietyfall2013.files.wordpress.com/2013/10/worl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552" y="605849"/>
            <a:ext cx="2095840" cy="209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854713" y="3126630"/>
            <a:ext cx="2427894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/>
              <a:t>Potency of </a:t>
            </a:r>
            <a:r>
              <a:rPr lang="en-GB" sz="2400" b="1" dirty="0" smtClean="0"/>
              <a:t>Symbolism:</a:t>
            </a:r>
            <a:r>
              <a:rPr lang="en-GB" sz="2400" dirty="0" smtClean="0"/>
              <a:t> </a:t>
            </a:r>
          </a:p>
          <a:p>
            <a:pPr algn="ctr"/>
            <a:r>
              <a:rPr lang="en-GB" sz="2400" dirty="0" smtClean="0"/>
              <a:t>memories and </a:t>
            </a:r>
            <a:r>
              <a:rPr lang="en-GB" sz="2300" dirty="0" smtClean="0"/>
              <a:t>desires</a:t>
            </a:r>
          </a:p>
          <a:p>
            <a:pPr algn="ctr"/>
            <a:r>
              <a:rPr lang="en-GB" sz="800" dirty="0" smtClean="0">
                <a:solidFill>
                  <a:schemeClr val="bg1">
                    <a:lumMod val="65000"/>
                  </a:schemeClr>
                </a:solidFill>
              </a:rPr>
              <a:t>gettattooideas.net</a:t>
            </a:r>
            <a:endParaRPr lang="en-GB" sz="2400" dirty="0"/>
          </a:p>
        </p:txBody>
      </p:sp>
      <p:pic>
        <p:nvPicPr>
          <p:cNvPr id="16" name="Picture 18" descr="Anchor Tattoo with Bird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694" y="4588396"/>
            <a:ext cx="2269604" cy="226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791121" y="2550198"/>
            <a:ext cx="2320831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/>
              <a:t>Internet Global connectivity:   </a:t>
            </a:r>
            <a:r>
              <a:rPr lang="en-GB" sz="2200" dirty="0" smtClean="0"/>
              <a:t>People remove language barriers and form tribes </a:t>
            </a:r>
          </a:p>
          <a:p>
            <a:pPr algn="ctr"/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selfandsocietyfall2013</a:t>
            </a:r>
            <a:endParaRPr lang="en-GB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106" name="Picture 10" descr="http://www.bradshawfoundation.com/lascaux/gallery/lascaux4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60111" y="3645024"/>
            <a:ext cx="454234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static4.gamespot.com/uploads/original/536/5360430/2656447-xboxone-boxart-1080x1080-pn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144" y="4725144"/>
            <a:ext cx="2132856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79712" y="116632"/>
            <a:ext cx="4811409" cy="188486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Arrow 3"/>
          <p:cNvSpPr/>
          <p:nvPr/>
        </p:nvSpPr>
        <p:spPr>
          <a:xfrm rot="1966740">
            <a:off x="6253130" y="1581032"/>
            <a:ext cx="671421" cy="744065"/>
          </a:xfrm>
          <a:prstGeom prst="rightArrow">
            <a:avLst>
              <a:gd name="adj1" fmla="val 40993"/>
              <a:gd name="adj2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ight Arrow 19"/>
          <p:cNvSpPr/>
          <p:nvPr/>
        </p:nvSpPr>
        <p:spPr>
          <a:xfrm rot="19611309" flipH="1">
            <a:off x="1612615" y="1350984"/>
            <a:ext cx="613523" cy="787959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Arrow 22"/>
          <p:cNvSpPr/>
          <p:nvPr/>
        </p:nvSpPr>
        <p:spPr>
          <a:xfrm rot="3062460">
            <a:off x="3138890" y="2084645"/>
            <a:ext cx="1316845" cy="964720"/>
          </a:xfrm>
          <a:prstGeom prst="rightArrow">
            <a:avLst>
              <a:gd name="adj1" fmla="val 29654"/>
              <a:gd name="adj2" fmla="val 50000"/>
            </a:avLst>
          </a:prstGeom>
          <a:solidFill>
            <a:srgbClr val="E0EACC"/>
          </a:solidFill>
          <a:ln>
            <a:solidFill>
              <a:srgbClr val="ABDB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18863" y="1753789"/>
            <a:ext cx="330939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Cave Art : </a:t>
            </a:r>
          </a:p>
          <a:p>
            <a:r>
              <a:rPr lang="en-GB" sz="2100" dirty="0" smtClean="0"/>
              <a:t>The origins of </a:t>
            </a:r>
          </a:p>
          <a:p>
            <a:r>
              <a:rPr lang="en-GB" sz="2100" dirty="0" smtClean="0"/>
              <a:t>Labour and leisure, collective pleasure, expression and rebellion</a:t>
            </a:r>
          </a:p>
          <a:p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L</a:t>
            </a:r>
            <a:r>
              <a:rPr lang="en-GB" sz="800" dirty="0" smtClean="0">
                <a:solidFill>
                  <a:schemeClr val="bg1">
                    <a:lumMod val="65000"/>
                  </a:schemeClr>
                </a:solidFill>
              </a:rPr>
              <a:t>ascaux</a:t>
            </a:r>
            <a:endParaRPr lang="en-GB" sz="2400" dirty="0"/>
          </a:p>
        </p:txBody>
      </p:sp>
      <p:sp>
        <p:nvSpPr>
          <p:cNvPr id="26" name="Rectangle 25"/>
          <p:cNvSpPr/>
          <p:nvPr/>
        </p:nvSpPr>
        <p:spPr>
          <a:xfrm>
            <a:off x="-266634" y="-92842"/>
            <a:ext cx="9612560" cy="6957392"/>
          </a:xfrm>
          <a:prstGeom prst="rect">
            <a:avLst/>
          </a:prstGeom>
          <a:solidFill>
            <a:srgbClr val="FFFFCC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628" y="1609720"/>
            <a:ext cx="5862491" cy="454526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7000"/>
              </a:srgbClr>
            </a:outerShdw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95135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2845</TotalTime>
  <Words>1022</Words>
  <Application>Microsoft Office PowerPoint</Application>
  <PresentationFormat>On-screen Show (4:3)</PresentationFormat>
  <Paragraphs>158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Angsana New</vt:lpstr>
      <vt:lpstr>Arial</vt:lpstr>
      <vt:lpstr>Calibri</vt:lpstr>
      <vt:lpstr>Cambria</vt:lpstr>
      <vt:lpstr>David</vt:lpstr>
      <vt:lpstr>Lucida Calligraphy</vt:lpstr>
      <vt:lpstr>Microsoft Yi Baiti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Oxford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Smart</dc:creator>
  <cp:lastModifiedBy>Matt Smart</cp:lastModifiedBy>
  <cp:revision>174</cp:revision>
  <dcterms:created xsi:type="dcterms:W3CDTF">2015-11-30T17:14:05Z</dcterms:created>
  <dcterms:modified xsi:type="dcterms:W3CDTF">2016-02-07T23:14:58Z</dcterms:modified>
</cp:coreProperties>
</file>