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3" r:id="rId9"/>
    <p:sldId id="286" r:id="rId10"/>
    <p:sldId id="288" r:id="rId11"/>
    <p:sldId id="289" r:id="rId12"/>
    <p:sldId id="264" r:id="rId13"/>
    <p:sldId id="265" r:id="rId14"/>
    <p:sldId id="348" r:id="rId15"/>
    <p:sldId id="273" r:id="rId16"/>
    <p:sldId id="268" r:id="rId17"/>
    <p:sldId id="350" r:id="rId18"/>
    <p:sldId id="266" r:id="rId19"/>
    <p:sldId id="267" r:id="rId20"/>
    <p:sldId id="349" r:id="rId21"/>
    <p:sldId id="270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FF66FF"/>
    <a:srgbClr val="FFFF66"/>
    <a:srgbClr val="FF0066"/>
    <a:srgbClr val="CCFF99"/>
    <a:srgbClr val="06AA0E"/>
    <a:srgbClr val="FFCC99"/>
    <a:srgbClr val="000000"/>
    <a:srgbClr val="4C21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50B7B7-CAE6-497D-8131-0A78F0505BE2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1249C-2759-4F9B-94E7-9E1A119517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010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53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9281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38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9567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898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43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7623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71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8312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095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39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313FA0-8245-4734-8FB9-4B3FE9BAD29A}" type="datetimeFigureOut">
              <a:rPr lang="en-GB" smtClean="0"/>
              <a:t>07/02/2016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E7949-390E-4B4D-8068-F4F07B843E6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390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1.jpeg"/><Relationship Id="rId7" Type="http://schemas.openxmlformats.org/officeDocument/2006/relationships/image" Target="../media/image29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Relationship Id="rId9" Type="http://schemas.openxmlformats.org/officeDocument/2006/relationships/image" Target="../media/image3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gif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ispot.com/whatsnew/2012/3/elisabeth-alba-the-pied-piper.htm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red.com/2011/02/uncontacted-tribe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loholiday.com/famous-places-in-perth-australia/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5536" y="508000"/>
            <a:ext cx="8280920" cy="3571503"/>
          </a:xfrm>
        </p:spPr>
        <p:txBody>
          <a:bodyPr anchor="t">
            <a:normAutofit fontScale="90000"/>
          </a:bodyPr>
          <a:lstStyle/>
          <a:p>
            <a:r>
              <a:rPr lang="en-GB" sz="5100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>Land based sculpture </a:t>
            </a:r>
            <a:br>
              <a:rPr lang="en-GB" sz="5100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>through cave and street</a:t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sz="2600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> </a:t>
            </a: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sz="6000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>Life in Earth</a:t>
            </a: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/>
            </a:r>
            <a:b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</a:br>
            <a:r>
              <a:rPr lang="en-GB" b="1" dirty="0" smtClean="0">
                <a:ln w="22225">
                  <a:solidFill>
                    <a:srgbClr val="392723"/>
                  </a:solidFill>
                  <a:prstDash val="solid"/>
                </a:ln>
                <a:solidFill>
                  <a:srgbClr val="FF0000"/>
                </a:solidFill>
              </a:rPr>
              <a:t>                                      </a:t>
            </a:r>
            <a:r>
              <a:rPr lang="en-GB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1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200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MattSmart.org            matt.smart@mail.com       07500118791</a:t>
            </a:r>
            <a:r>
              <a:rPr lang="en-GB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/>
            </a:r>
            <a:br>
              <a:rPr lang="en-GB" sz="22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</a:t>
            </a:r>
            <a:br>
              <a:rPr lang="en-GB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</a:br>
            <a:r>
              <a:rPr lang="en-GB" sz="2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					</a:t>
            </a:r>
            <a:r>
              <a:rPr lang="en-GB" sz="2200" b="1" dirty="0" smtClean="0">
                <a:ln w="0"/>
                <a:solidFill>
                  <a:srgbClr val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</a:t>
            </a:r>
            <a:r>
              <a:rPr lang="en-GB" sz="1800" b="1" dirty="0" smtClean="0">
                <a:ln w="0"/>
                <a:solidFill>
                  <a:srgbClr val="000000"/>
                </a:solidFill>
              </a:rPr>
              <a:t>Image</a:t>
            </a:r>
            <a:r>
              <a:rPr lang="en-GB" sz="1800" b="1" dirty="0">
                <a:ln w="0"/>
                <a:solidFill>
                  <a:srgbClr val="000000"/>
                </a:solidFill>
              </a:rPr>
              <a:t>: </a:t>
            </a:r>
            <a:r>
              <a:rPr lang="en-GB" sz="1800" b="1" dirty="0" err="1">
                <a:ln w="0"/>
                <a:solidFill>
                  <a:srgbClr val="000000"/>
                </a:solidFill>
              </a:rPr>
              <a:t>Shambala</a:t>
            </a:r>
            <a:r>
              <a:rPr lang="en-GB" sz="1800" b="1" dirty="0">
                <a:ln w="0"/>
                <a:solidFill>
                  <a:srgbClr val="000000"/>
                </a:solidFill>
              </a:rPr>
              <a:t> </a:t>
            </a:r>
            <a:r>
              <a:rPr lang="en-GB" sz="1800" b="1" dirty="0" smtClean="0">
                <a:ln w="0"/>
                <a:solidFill>
                  <a:srgbClr val="000000"/>
                </a:solidFill>
              </a:rPr>
              <a:t>Festival</a:t>
            </a:r>
            <a:endParaRPr lang="en-GB" sz="1800" b="1" dirty="0">
              <a:ln w="0"/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6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i.ytimg.com/vi/OGqPf2UEqKQ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5" y="368660"/>
            <a:ext cx="7440824" cy="558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283968" y="6224984"/>
            <a:ext cx="47045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100" dirty="0" smtClean="0"/>
              <a:t>“Speed </a:t>
            </a:r>
            <a:r>
              <a:rPr lang="en-GB" sz="1100" dirty="0"/>
              <a:t>Drawing Pencil, Landscape | Cool Drawings - Tanked </a:t>
            </a:r>
            <a:r>
              <a:rPr lang="en-GB" sz="1100" dirty="0" smtClean="0"/>
              <a:t>Studio” - </a:t>
            </a:r>
            <a:r>
              <a:rPr lang="en-GB" sz="1100" dirty="0" err="1" smtClean="0"/>
              <a:t>Youtube</a:t>
            </a:r>
            <a:endParaRPr lang="en-GB" sz="1100" dirty="0" smtClean="0"/>
          </a:p>
          <a:p>
            <a:pPr algn="r"/>
            <a:r>
              <a:rPr lang="en-GB" sz="900" dirty="0"/>
              <a:t>https://www.youtube.com/watch?v=OGqPf2UEqKQ</a:t>
            </a:r>
          </a:p>
        </p:txBody>
      </p:sp>
    </p:spTree>
    <p:extLst>
      <p:ext uri="{BB962C8B-B14F-4D97-AF65-F5344CB8AC3E}">
        <p14:creationId xmlns:p14="http://schemas.microsoft.com/office/powerpoint/2010/main" val="35092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g.webmd.boots.com/dtmcms/live/webmd_uk/consumer_assets/site_images/articles/health_tools/decluttering_your_home/getty_rf_photo_of_messy_junk_draw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3515741"/>
            <a:ext cx="4932040" cy="3351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organizedbyjenn.files.wordpress.com/2013/02/img_32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697" y="1196752"/>
            <a:ext cx="3387303" cy="451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createmixedmedia.com/wp-content/uploads/Phrenology-Char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796" y="116632"/>
            <a:ext cx="2814859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2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encrypted-tbn0.gstatic.com/images?q=tbn:ANd9GcRORitboqsjXJ0FTz0cGKO3O3ZIEeZsrz0RZQTghToUoNKGhB7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484784"/>
            <a:ext cx="6434010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424936" cy="6480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Adventure to find ideas, to find new lands  </a:t>
            </a:r>
            <a:endParaRPr lang="en-GB" sz="2000" dirty="0">
              <a:solidFill>
                <a:srgbClr val="00B0F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7095042" y="6488668"/>
            <a:ext cx="20489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900" dirty="0"/>
              <a:t>http://bijigan.tk/landscape-drawings-2/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9064" y="5761012"/>
            <a:ext cx="6085184" cy="109698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“Where do you get your ideas?”</a:t>
            </a:r>
          </a:p>
          <a:p>
            <a:pPr algn="l"/>
            <a:r>
              <a:rPr lang="en-GB" sz="2200" dirty="0" smtClean="0">
                <a:solidFill>
                  <a:srgbClr val="00B0F0"/>
                </a:solidFill>
              </a:rPr>
              <a:t>              They’re out there.  We go find them.</a:t>
            </a:r>
            <a:endParaRPr lang="en-GB" sz="2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984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mmacoop.co.uk/images/emmacoopletsjust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60648"/>
            <a:ext cx="5256584" cy="608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979712" y="6555254"/>
            <a:ext cx="716428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00" i="1" dirty="0"/>
              <a:t>Lets Just See What </a:t>
            </a:r>
            <a:r>
              <a:rPr lang="en-GB" sz="1500" i="1" dirty="0" smtClean="0"/>
              <a:t>Happens </a:t>
            </a:r>
            <a:r>
              <a:rPr lang="en-GB" sz="1500" dirty="0"/>
              <a:t>by Emma Coop, 2015, Graphite on paper    </a:t>
            </a:r>
            <a:r>
              <a:rPr lang="en-GB" sz="1500" dirty="0" smtClean="0"/>
              <a:t>emmacoop.co.uk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42156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1.media.tumblr.com/356604caf92466d8f2ebc78874e443e8/tumblr_nv26zmEQKG1s1vn29o1_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0"/>
            <a:ext cx="4762500" cy="2981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5044878" y="2981326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900" dirty="0" smtClean="0">
                <a:solidFill>
                  <a:schemeClr val="bg1">
                    <a:lumMod val="65000"/>
                  </a:schemeClr>
                </a:solidFill>
              </a:rPr>
              <a:t>http</a:t>
            </a:r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://sixpenceee.com/post/129616022244/confession-of-a-deep-sea-diver-by-reddit</a:t>
            </a:r>
          </a:p>
        </p:txBody>
      </p:sp>
      <p:pic>
        <p:nvPicPr>
          <p:cNvPr id="2056" name="Picture 8" descr="http://extrememarine.org.uk/old/2011/23/whalefall/files/2011/11/whale-bones-worm-habitat_10418_600x45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97" y="3403431"/>
            <a:ext cx="4079003" cy="2914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160864" y="6595120"/>
            <a:ext cx="3006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bg1">
                    <a:lumMod val="65000"/>
                  </a:schemeClr>
                </a:solidFill>
              </a:rPr>
              <a:t>http://www.foxnews.com/story/0,2933,575406,00.html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6545" y="3481645"/>
            <a:ext cx="4742036" cy="29146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997" y="6710536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http://www.mackerelfishinglymeregis.com/news/have-you-ever-been-on-a-harvester-227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6396335"/>
            <a:ext cx="1667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Fishing boat, North Sea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6733" y="6318121"/>
            <a:ext cx="1667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 smtClean="0"/>
              <a:t>Whale carcass</a:t>
            </a:r>
            <a:endParaRPr lang="en-GB" sz="12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50172" y="442170"/>
            <a:ext cx="18474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CCFF99"/>
                </a:solidFill>
                <a:effectLst>
                  <a:glow rad="139700">
                    <a:srgbClr val="FF0066">
                      <a:alpha val="40000"/>
                    </a:srgbClr>
                  </a:glow>
                  <a:reflection blurRad="6350" stA="22000" endPos="60000" dist="50800" dir="5400000" sy="-100000" algn="bl" rotWithShape="0"/>
                </a:effectLst>
              </a:rPr>
              <a:t>Artists</a:t>
            </a:r>
          </a:p>
          <a:p>
            <a:pPr algn="ctr"/>
            <a:r>
              <a:rPr lang="en-GB" sz="3600" b="1" dirty="0" smtClean="0">
                <a:solidFill>
                  <a:srgbClr val="CCFF99"/>
                </a:solidFill>
                <a:effectLst>
                  <a:glow rad="139700">
                    <a:srgbClr val="FF0066">
                      <a:alpha val="40000"/>
                    </a:srgbClr>
                  </a:glow>
                  <a:reflection blurRad="6350" stA="22000" endPos="60000" dist="50800" dir="5400000" sy="-100000" algn="bl" rotWithShape="0"/>
                </a:effectLst>
              </a:rPr>
              <a:t>navigate perilous </a:t>
            </a:r>
          </a:p>
          <a:p>
            <a:pPr algn="ctr"/>
            <a:r>
              <a:rPr lang="en-GB" sz="3600" b="1" dirty="0" smtClean="0">
                <a:solidFill>
                  <a:srgbClr val="CCFF99"/>
                </a:solidFill>
                <a:effectLst>
                  <a:glow rad="139700">
                    <a:srgbClr val="FF0066">
                      <a:alpha val="40000"/>
                    </a:srgbClr>
                  </a:glow>
                  <a:reflection blurRad="6350" stA="22000" endPos="60000" dist="50800" dir="5400000" sy="-100000" algn="bl" rotWithShape="0"/>
                </a:effectLst>
              </a:rPr>
              <a:t>oceans</a:t>
            </a:r>
            <a:endParaRPr lang="en-GB" sz="3600" b="1" dirty="0">
              <a:solidFill>
                <a:srgbClr val="CCFF99"/>
              </a:solidFill>
              <a:effectLst>
                <a:glow rad="139700">
                  <a:srgbClr val="FF0066">
                    <a:alpha val="40000"/>
                  </a:srgbClr>
                </a:glow>
                <a:reflection blurRad="6350" stA="22000" endPos="60000" dist="50800" dir="5400000" sy="-100000" algn="bl" rotWithShape="0"/>
              </a:effectLst>
            </a:endParaRPr>
          </a:p>
        </p:txBody>
      </p:sp>
      <p:pic>
        <p:nvPicPr>
          <p:cNvPr id="1028" name="Picture 4" descr="http://cache.desktopnexus.com/thumbseg/1085/1085374-bigthumbnail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545" y="0"/>
            <a:ext cx="4742036" cy="3319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2989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startupgdl.com/wp-content/uploads/2014/03/Sword_treasure_pirate_2560x16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1715" y="3795247"/>
            <a:ext cx="4899048" cy="306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41.media.tumblr.com/356604caf92466d8f2ebc78874e443e8/tumblr_nv26zmEQKG1s1vn29o1_5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000" y="0"/>
            <a:ext cx="2364381" cy="191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s://encrypted-tbn0.gstatic.com/images?q=tbn:ANd9GcRW2V27xdZ39sk3svHLzrbqe6gI2ugODCOYZiBF7ehixZdR7Qi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6345" cy="29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images2.fanpop.com/image/photos/10300000/MICHAEL-JACKSON-michael-jackson-10317030-1082-12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92" y="2523076"/>
            <a:ext cx="1374271" cy="1602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700220" y="1413738"/>
            <a:ext cx="2408301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3500" b="1" dirty="0" smtClean="0">
                <a:solidFill>
                  <a:srgbClr val="FF0066"/>
                </a:solidFill>
              </a:rPr>
              <a:t>Explorers on the edge, </a:t>
            </a:r>
          </a:p>
          <a:p>
            <a:pPr algn="ctr">
              <a:lnSpc>
                <a:spcPct val="90000"/>
              </a:lnSpc>
            </a:pPr>
            <a:r>
              <a:rPr lang="en-GB" sz="3500" b="1" dirty="0" smtClean="0">
                <a:solidFill>
                  <a:srgbClr val="FF0066"/>
                </a:solidFill>
              </a:rPr>
              <a:t>and </a:t>
            </a:r>
          </a:p>
          <a:p>
            <a:pPr algn="ctr">
              <a:lnSpc>
                <a:spcPct val="90000"/>
              </a:lnSpc>
            </a:pPr>
            <a:r>
              <a:rPr lang="en-GB" sz="3500" b="1" dirty="0" smtClean="0">
                <a:solidFill>
                  <a:srgbClr val="FF0066"/>
                </a:solidFill>
              </a:rPr>
              <a:t>found Treasures </a:t>
            </a:r>
            <a:endParaRPr lang="en-GB" sz="3500" b="1" dirty="0">
              <a:solidFill>
                <a:srgbClr val="FF0066"/>
              </a:solidFill>
            </a:endParaRPr>
          </a:p>
        </p:txBody>
      </p:sp>
      <p:pic>
        <p:nvPicPr>
          <p:cNvPr id="4106" name="Picture 10" descr="https://s-media-cache-ak0.pinimg.com/236x/1d/a3/99/1da39939e535235a8ecb34aa70e1e08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9724" y="0"/>
            <a:ext cx="2805215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s://s-media-cache-ak0.pinimg.com/736x/17/a2/1f/17a21f581841d73f6a6ae3bccd5ea53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557998"/>
            <a:ext cx="1483510" cy="2591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2" name="Picture 16" descr="http://www.arthistoryarchive.com/arthistory/dada/images/Tristan-Tzara-0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3676" y="5065876"/>
            <a:ext cx="1776962" cy="1805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4" name="Picture 18" descr="https://s-media-cache-ak0.pinimg.com/236x/40/29/2a/40292a0ab8e894c625d1b3fb776dc7d5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0867"/>
            <a:ext cx="1500166" cy="211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83066" y="4026157"/>
            <a:ext cx="280521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err="1" smtClean="0"/>
              <a:t>KatieJane</a:t>
            </a:r>
            <a:r>
              <a:rPr lang="en-GB" sz="1600" dirty="0" smtClean="0"/>
              <a:t> </a:t>
            </a:r>
            <a:r>
              <a:rPr lang="en-GB" sz="1600" dirty="0" smtClean="0">
                <a:solidFill>
                  <a:srgbClr val="FF66FF"/>
                </a:solidFill>
              </a:rPr>
              <a:t>Garside  </a:t>
            </a:r>
            <a:r>
              <a:rPr lang="en-GB" sz="1100" dirty="0" smtClean="0">
                <a:solidFill>
                  <a:srgbClr val="FF66FF"/>
                </a:solidFill>
              </a:rPr>
              <a:t>(Lyrics, music and voice in Daisy Chainsaw and Queen </a:t>
            </a:r>
            <a:r>
              <a:rPr lang="en-GB" sz="1100" dirty="0" err="1" smtClean="0">
                <a:solidFill>
                  <a:srgbClr val="FF66FF"/>
                </a:solidFill>
              </a:rPr>
              <a:t>Adreena</a:t>
            </a:r>
            <a:r>
              <a:rPr lang="en-GB" sz="1100" dirty="0" smtClean="0">
                <a:solidFill>
                  <a:srgbClr val="FF66FF"/>
                </a:solidFill>
              </a:rPr>
              <a:t>)</a:t>
            </a:r>
            <a:endParaRPr lang="en-GB" sz="1100" dirty="0">
              <a:solidFill>
                <a:srgbClr val="FF66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1495" y="4295623"/>
            <a:ext cx="25134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300" dirty="0" smtClean="0">
                <a:solidFill>
                  <a:schemeClr val="accent6">
                    <a:lumMod val="75000"/>
                  </a:schemeClr>
                </a:solidFill>
              </a:rPr>
              <a:t>Dada:     Hugo Ball, Tristan </a:t>
            </a:r>
            <a:r>
              <a:rPr lang="en-GB" sz="1300" dirty="0" err="1" smtClean="0">
                <a:solidFill>
                  <a:schemeClr val="accent6">
                    <a:lumMod val="75000"/>
                  </a:schemeClr>
                </a:solidFill>
              </a:rPr>
              <a:t>Tzara</a:t>
            </a:r>
            <a:r>
              <a:rPr lang="en-GB" sz="1300" dirty="0" smtClean="0">
                <a:solidFill>
                  <a:schemeClr val="accent6">
                    <a:lumMod val="75000"/>
                  </a:schemeClr>
                </a:solidFill>
              </a:rPr>
              <a:t>, &amp; </a:t>
            </a:r>
            <a:r>
              <a:rPr lang="en-GB" sz="1300" dirty="0" err="1" smtClean="0">
                <a:solidFill>
                  <a:schemeClr val="accent6">
                    <a:lumMod val="75000"/>
                  </a:schemeClr>
                </a:solidFill>
              </a:rPr>
              <a:t>Emmy</a:t>
            </a:r>
            <a:r>
              <a:rPr lang="en-GB" sz="1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GB" sz="1300" dirty="0" err="1" smtClean="0">
                <a:solidFill>
                  <a:schemeClr val="accent6">
                    <a:lumMod val="75000"/>
                  </a:schemeClr>
                </a:solidFill>
              </a:rPr>
              <a:t>Hennings</a:t>
            </a:r>
            <a:r>
              <a:rPr lang="en-GB" sz="13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1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12362" y="58434"/>
            <a:ext cx="1147549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300" dirty="0" smtClean="0">
                <a:solidFill>
                  <a:srgbClr val="002060"/>
                </a:solidFill>
              </a:rPr>
              <a:t>Richard </a:t>
            </a:r>
            <a:r>
              <a:rPr lang="en-GB" sz="1300" dirty="0" err="1" smtClean="0">
                <a:solidFill>
                  <a:srgbClr val="002060"/>
                </a:solidFill>
              </a:rPr>
              <a:t>Dadd</a:t>
            </a:r>
            <a:endParaRPr lang="en-GB" sz="13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13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ages.carlsguides.com/carls-sims-3-guide/screenshots/islandparadise/official/treasurehunt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9625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30200"/>
            <a:ext cx="4187957" cy="31409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b="13211"/>
          <a:stretch/>
        </p:blipFill>
        <p:spPr>
          <a:xfrm>
            <a:off x="2483768" y="3415184"/>
            <a:ext cx="6660232" cy="345638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89262" y="247734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Seizar</a:t>
            </a:r>
            <a:endParaRPr lang="en-US" sz="3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16"/>
            <a:ext cx="2534245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052736"/>
            <a:ext cx="2732340" cy="1584176"/>
          </a:xfrm>
          <a:prstGeom prst="rect">
            <a:avLst/>
          </a:prstGeom>
          <a:ln w="53975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682018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curiositysip.com/wp-content/uploads/2015/10/Ducks-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0"/>
            <a:ext cx="4729749" cy="355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47947" y="3372112"/>
            <a:ext cx="86433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>
                    <a:lumMod val="65000"/>
                  </a:schemeClr>
                </a:solidFill>
              </a:rPr>
              <a:t>curiositysip.com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885" y="10404"/>
            <a:ext cx="4047115" cy="3109314"/>
          </a:xfrm>
          <a:prstGeom prst="rect">
            <a:avLst/>
          </a:prstGeom>
        </p:spPr>
      </p:pic>
      <p:pic>
        <p:nvPicPr>
          <p:cNvPr id="4098" name="Picture 2" descr="https://s-media-cache-ak0.pinimg.com/736x/2e/9c/44/2e9c44bf9b6e681da91b4913205b8e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096" y="3567765"/>
            <a:ext cx="4651460" cy="329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6071671" y="6664553"/>
            <a:ext cx="314701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 err="1">
                <a:solidFill>
                  <a:schemeClr val="bg2">
                    <a:lumMod val="75000"/>
                  </a:schemeClr>
                </a:solidFill>
              </a:rPr>
              <a:t>Himba</a:t>
            </a:r>
            <a:r>
              <a:rPr lang="en-GB" sz="800" dirty="0">
                <a:solidFill>
                  <a:schemeClr val="bg2">
                    <a:lumMod val="75000"/>
                  </a:schemeClr>
                </a:solidFill>
              </a:rPr>
              <a:t> Boy In The Entrance Of His Hut, </a:t>
            </a:r>
            <a:r>
              <a:rPr lang="en-GB" sz="800" dirty="0" err="1">
                <a:solidFill>
                  <a:schemeClr val="bg2">
                    <a:lumMod val="75000"/>
                  </a:schemeClr>
                </a:solidFill>
              </a:rPr>
              <a:t>Okapale</a:t>
            </a:r>
            <a:r>
              <a:rPr lang="en-GB" sz="800" dirty="0">
                <a:solidFill>
                  <a:schemeClr val="bg2">
                    <a:lumMod val="75000"/>
                  </a:schemeClr>
                </a:solidFill>
              </a:rPr>
              <a:t>, Namibia Eric </a:t>
            </a:r>
            <a:r>
              <a:rPr lang="en-GB" sz="800" dirty="0" err="1" smtClean="0">
                <a:solidFill>
                  <a:schemeClr val="bg2">
                    <a:lumMod val="75000"/>
                  </a:schemeClr>
                </a:solidFill>
              </a:rPr>
              <a:t>Lafforgue</a:t>
            </a:r>
            <a:endParaRPr lang="en-GB" sz="800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102" name="Picture 6" descr="https://i.ytimg.com/vi/p4uc0SA0UVw/hqdefault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" t="8110" b="7891"/>
          <a:stretch/>
        </p:blipFill>
        <p:spPr bwMode="auto">
          <a:xfrm>
            <a:off x="0" y="3977680"/>
            <a:ext cx="450958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floridaclayartstore.flclaypotteryequipmentceramicsupply.com/media/Highwater_clay/clay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62" y="2549067"/>
            <a:ext cx="2270194" cy="2040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063904" y="3187446"/>
            <a:ext cx="18685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live in mud</a:t>
            </a:r>
            <a:endParaRPr lang="en-US" sz="20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3430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xQWFhUXFyAYGBgYFxobHRwbGBcYHB0aGx8YHCogHBslHBgYITEhJSkrLi4uGCAzODMsNygtLisBCgoKDg0OGhAQGiwkHCQsLCwsLCwsLCwsLCwsLCwsLCwsLCwsLCwsLCwsLCwsLCwsLCwsLCwsLCwsLCwsLCwsLP/AABEIAKgBLAMBIgACEQEDEQH/xAAcAAACAwEBAQEAAAAAAAAAAAADBAACBQEGBwj/xAA/EAABAgQEBAQDBgUCBgMAAAABAhEAAyExBBJBUSJhcYEFEzKRobHwBhRCUsHRI2Jy4fEVggckM5KywhZT0v/EABkBAQEBAQEBAAAAAAAAAAAAAAEAAgMEBf/EACMRAQEBAQACAgEFAQEAAAAAAAABEQISITFBAwQTMlFhcSL/2gAMAwEAAhEDEQA/APnsrFFgFAkNpRno7agiLHEBRYMM10gdoBPxQIyZag1+t7QCYFJPpKSaAkNXvrGHM9MUaNloLsHGrAmuu+kEkrXnzgBho513reEsNPckKrQ/X6wyjxFRVRjRiopAqdewiZ6/xu5kcPA7tRrcq2HKA+JYY0CRlTlOYJS5Dag60amlIpJnJUlTqBalKZ2GZxX4dY4cQlmKsySaZgSKNRvYd4zrjJdWKgMqfM84v6TmewrwAuwOkWxaClaFlYdTWVdgwLKqzDnzjqpWcAAl2JBBar2FLaEcorhkEOVpPCpspGZ0ixCgGLEk9tIrW5cr619svF/LTKSlALoYKL0Iy23EeNk45SwulQDUQjN+0CpiUJVVUuigTZ7drwvhscoraw170/SOnn6x9n8U5yWfDH8TW071WQAHe5BsxvWEZ00lmoP8wfxAJUtR2VS7+xo496wktJKnt0EYfN/Jd6tbX2ZxPl4qRMUCGmpHJnr1j9B+G477xLzimZ8u+VyAruz94/NSFFw5oDw1s3OPuH/CrFpXhjczH4n0CeEDoCCB/SYeWuL/AOXjPFZSkLWlVwo/OMPFKBvWPVfbwf8AML2JpHkZyGj7HPW8R5uvXVYXjHhiWzJDdP2hXw/FPNCjQqDHqGjexKXBBjys0ZJnePJ+o5+3TitvE4BSVEjSn17w1h0JShS8xK7FOwoXf9Ipg/EFLSAyVVcvy+hEzcMx2fTpHnbEnYU8Kkh0m1bOXYxWarIAAAXJB9gW+IrB/DQoyyxYAOTsIz8TODsCOu53+hpGb8Lq+sO4eaAFpUSAtBT3BCkluSkj3MbP2UW4Yx5nw4Z11qkVJ+XezR7T7PjKBSnSOUnt6/0nl45WH4gVeasB2BIYJHEAKsfzBn79IyMbOCmCJdKiiSGZncDqCO+0a88qM6cLDzHfUOwJ+IhPFYlSDmSCr8RVsXtTS/vE+f1/KspGLOUBu/7AR3HYtRSApRYinvWJi1ecrN6CKmjUYbC7/ptGfNk5bvreGe2uXMOniAH4aj5NGqlJYZafyk7mnLa+8Ifd1KqhJIKgkEak/wCLxtYXDOlAUyvNBTmBBY5UlOUgWIoX1DxW4rTGBmKllJIKWYqSGarC5uohvf2gAClbGoL72YPtExM55YWXAWkBidVKfsBlNKQonGfygl7GxH0PjB8RkznfTVrtFVr02P7/ANokxYUCWAcN3BBCuVKe8VTOABDOxHUuQO14loGIlix2i0hQBZurjprtaIqYVEly1wT9fTQCVMoz1+r/AA9otOnRO1+rx1aoTmzNRbaImdvEsXm+HSiUqK0pYVysLFn6v8oDNQVNlzlj6llhSr7MbPSAYZReqQ+5qXf69o0pTmoSQ17aOdR+X5QqcVmS5Mxc5ZShuZJAS27bt8ocR4XLIq76sSLkV4nA16w+VF7l2JqG0cU2f2cwOdNSkOm4oQqpZjpasRJzPDpYDpzUNFGtL2tYfHSCFOUUTQmhbXXkNBRrxydjCqhKtGrsLkAAPz5xwYtKk0QwZqaCjFzSjm+8CwVGJCSXfkASxc1PXp7weZiEggkFgDQG7jXd4VCLflJe1i5Fb0YH3htJz62Pa3vp8oheYUMk5isBnfiJHsW+qQ3mSCCVjYs5ZgDt9MYVkkIVlo5cDUWLFzcVLbRzESVElaFFJpw33GpqxelaERY68d98fxpTFElRL0fRnpT6MBViMoDnTQjmAafOG5+GBAzFmBALBjQ22JIsaU0haZhT6GqzoNQC5qivNyOb7xpjd+R8Un+LSyshH+9ALe6iO0fRv+D/AIuUzlS1Gk0Ah/5X36j3MfOloLSiS2WUCTRv4bJHWqwO8aX2bxKpeJRMva39QBB5gEl+UFp469vpn2ywiVGYXVnlKdrky1AEKFbCvtHzmdiNWYaEgV/pYuewj6R9q/D1TFJUlKZizKCZYMw5FZi6lro3lpG5JOWgrHgJ2GUlRdWZWpShIB6Zqt3j6X4et5xn8vOXSC53CaHpQE9HMeb8Tq9CDqCKx7E4JOqR8I839pBUULClrcn1jP5p6HDLwuMUhmYgaGNY+OBQYBKCzPlKv1oIwFRwCPK23ZGJWQQqZwseFIZ+E3DVGl6PC0xXy/WBYR7ObNfeLTEV5MG+Z/WMdUVoYBJSkq7tyDj5v7R7z7M4jMhyKWjxHhhSEgFTrJAKdk5gX53Mei8MWlKBVmcnoLWjnLlfR/T2eJfxBbT5rc/cf2f2hYTcor+UsBuWPzhfOZkxbH8STXmk8XQPUbCBzJjrLBgwIGwoB3Y26Qa+T3d6tPTRUij0ApyY16wBExKgM6AriYU3YEjcW7wDH49ISoM5JI6i50cAm+4AGqot4c9FKNXcDYJISmmgcGn8sVi+Jp2dLEtiGZqAUsOIkaFgW/qHMwsZmUFnygKIa7AEg/CO41boWNS4PSpbkCxHvAC7JpUpQGOhIQFD2SuC+lfgzjTwtmoFlugClDsXbpGRPcHMN9Liv7vGliiWSkB2Dd8oD+wt1jKxSvfKB3r/AGhl9Hj4asolaSobAqS1iWI7HN2PWKFIKaN6avenF70I/wBwgXh07JNfdJpuAK9iEkQ9Pw6ApLFnLpOU1TY00o4PPRofkyMrDzAw2ct2y/8A6EVBcK5U+cOTsE6iQGSQXY6lQJbu3vEGG/6z0ZXC25C2HQDN7CC0/ZNCuE86fEH9IXMzv3MExScisuw/aKeUa/WkMaPpm8qgMOX9ngoULsQAXFnKS496/wCIPMlJY5vXzaof8PYfOF8lDUtloHq7pJ+ANeZjViUCyUk60D1sHce4HwimIWRZtKjmw+Y01MXZJzMwILqAe13H6++8Fwwz0U7m2ld+TtbcOLwMckkpdJLMQbaVKQ46ZhDAw7E5XGVwoGoKhQ2HpNT3iyUhIyhJKkl+1iDWrkA9obkMo5VUzFiLjMp1AtyMsX3O8FrVuBSpoKsrtRgQ5oXV2cVeIcQM1AGoNru3YkEdoLMlfxC3CSQhI/CeAkA7M4typCaZBC0pUm1C9Bq7d3MC+T2I40sljWhsX1Ie2ltD0MClYY6hmOaulKtl1Nu0XSoAeYXHCHs1SBpoCPnBfNJASaul7OXqXHL5PBOvqrzcmSSU0boaexZwRSEjhUtlIJa1dQ/K1DSGyl5hYqqAxAJYGhccyD0ptBcSZYSpRUQbEXc1uBSzw3pS6y8aohKLEOc70cfwz/5JftFcCoBdCGyFZy1oE0Ie5prGiWUn0g01DPXn0F9awBK2HCpg5AIHAFNQcw5r3g8ha9bP+0OIxU8S5aJUqUiWlBUsrJUSCoJKhSgKDlZgTUxi+N48iYZaZktakgZlI9L6gE1U1A7By8ZMuXi8QTIw/mGX5ik8AbMv1LdRsHJo/pZ4y8QoIBlIynKWVMDFzsk6gb6ttHv/ABdZNb72/L0WDxb8MyxoDau1IxvtMEIZCSok1JJJA5VuTQwpLxc1AccSDcEA/wCIp4lNTNQhaaEEgjq36/OHvvYxIyyqLSxrFcsESI4NtXwaS6ux9ykgfGOGWSp2atT/AE0p3pDnhXBLzM5KruKaVDc3uPTDqXIICUHWoDFi7As4UmjtftHDvrKz0zpeJygsBX34XFeze8P+KIKM6AS2Uh+efhP/AGpUexg8zw6W1EgWdyTQnc86PAcQ8wyc7tkTma4KQkE9SSq+xjG/bfn1mb6MSUMuYRdSg3Wo/wDYQlhkl5ijTKk30Yj4hjGpPky0gArsTmctcnawNG0ZqxVWAypKEhKs5TmJJbKC9i5NQC2sZnTj6Y2HwwUTMWWSCTzIchLdSKb1NhGpgnWMwDZlgAbBNAPgr4wj4kpJICXAbhTsSshSlVcrIHYUGsbsphKcOzpHMAg16hKlGNWnqfbziZzTSDVJAb/ZlI98g9zDykshBN85QHu4Uqh9iPaE5Hh6s2ctlb0i9hTlY1jRxEovLQA4SzkO2YrQVM/P9Yz1TYJiUcUtrio6kjK/JyfeM+ZgkuUipqxe2UkpQ2jCj3J2AaNJX5hdgxbZSiDvV0jtCxlMVcNXJDXJUF7fXwgnTBbBywFIzFiUi2xcltqbw7glZyUH1Zj5JN8yklSkDYKSkD+ojeBeQ6gWKSWfXW7PuUiDIlZS7FP4gaGhCQehIFe45x056y66cg4NwQA7ZSz/AMpTp393hnEJTZndRIHM36hz9PHJSnUSfUC1DRixr7CAYvFMAcpB0LOK7g0pWMddbR420HxbAkpzj8Jq7VD+rtR/8xnTZ+Us960HM/tG4mfmZ1MaOXprQvTenOB47wpKlOlQAIsx3NuUanUz26eNTKtgEh2GtSHPLSpFoklKVFxpQuFC5oPdNoktYzCtgAzM2UCg5FvnEmyBdwoncAgdSNLs3vHRhWYkO6VAZSOJufpbWrn/ADE8lSTQpGUukKICi5cJD1LDrQNrFJcwJI8xJIFEgkgAvelb/pFTNBSKOLHq3pc2uGOhi9rNMT5QeoZJAZRJpZgQ7kbkbVtHJZaiWcXAa6XII7lLdtmi/lkyxnJSoVQAxzZgVAEu4AUSIrLWUpYirM4AqlwW53V2eC8s3iiTZqQU5i1Qp+QKil/9oRHMZLoEkkJIyqOwAdRtrT3MVny7BJFg3QAmnVsvYwGfLdHlepgC4UdFE03dnf8AkMZ8VnwrMmNMUgp4QkpNKWudhp05xcoyBISSCFXo4zOC3ZvjvBVK8zKCcq8jVq/EQl9Nqj5wBeFUkJZN1EnLUUG+5zKv+UGNSStXnTGNnMSGdJNG7U6kF3L1ggUEgKWMyksVFTBiqteVWagodYqhaxb+xIf4gvXnB8Dhk8a1KaYACOEjMpyC6nYFq83i7mKwtOkhSQXTlbjYihPQ6NqbGIJalKlpKUkhQcallkrILMCTc6ezWEpLO5NCSlrNVqM+rHfnD3gqRMUCDwJ/iFJDElNknX1MTuz6xjmGc7YB9ocbNCjhMMkSwmWTNKCSJaV1VLSo8iCuYaqKiHAAEeOWEhkoOcC9GHaPTfa3xF1TJEq81efELd8yn4Zb/lSACQPxPtHm1FKVcIsbx7565Pd2hhxUOBtFJgIztQKALdwY0JCHervA5koVOyf1aM2Bl5YJKTWOKMWl3jJetwMhHlICmGZLklqPmbsWb/EE+7IScwVxAs4UWvSg3JPudIXK5qEAJy8IJegICEHelyqvKK+HzzlKl8JHqUQCFDMLMKn1dyO3m6532rK0jKzaoSwL001OW3PS8AxE9JQAgcIUoPrlSlBJdv5kU5RxaihK1qABDgNoEHM1LmqS1KDrBELAlJJBKy60PR1GXUkWoAlh+7xjGfmlZ83OAtFSmgBAdQAGhoWr+1IHKmTAoqIAGoozW9KdLdyNYpPzJIYgBIBDBjVnA0dyXA0Dw3g0gOtQ55X1Bvyqet+QL4G8wxiEuwU1A7NxAuXrcFwzcoqqekJUhJJDAOXbNW5qTs8KJxCghRJAL3IahUpidS/E3+HLhZmZBsKvmUGDhKQl9ndRKb3g8WbPRoFmYA8TPQ3ABNaj+wgKcaFKyvcsQ71cM3xhaYoiUGClKSauCMzjMSNTUA94EFqABUCCrhDpN2uCeIMatoHjPg1OfXsQYuoY3Lj5JbejQQzOI6cbewp84AkyxOoDT+IAdGTmZm/Mw5RyWXJFxmd+4r843OWL6rQ+8OaAZmLacTEljfcQnOnLdQKXY5d3JzNy/DFJaeJiLgpJBGU1JzX3au0dmryjIQkqKgynbK+b8SjvS3vFI6T3ApUzg5kmm1AG6t8okgJzpOYgqoBUM5Yk+/wjuGWHKHKczsaFiwUkgi+vuRtCypUwrBzABKglybZkP3prBmncpoYoEjKD1PIVN9A/tBf9SycJzA7BqdaULXEBw6UoVmAcasbZnZj8HjqJCxRJQALgTLEgKY0LmtSYpzFbUUHF6Pt/aDy1KSCEl+EggMQw0I2r84Xl4gpSU0qX+to6mYeIgmoFNKafrHpS85Zy5w7MAu+ZJrVW4IsrqKGkcl4oepQzAOkppUKB1eivh1iTJwqpmJSQwdqg0O45QpLVRglIPINYf2+MauBvIw65qCuWlZAVcB2YPlFHaujwr5uZV6VZIc8k9yWHvaGfCltnVm8t6cBIsDGbg1swN6cT1oq/y9owfRiefMFOJwWZ/UlZNAd0rcdOsCwyVpoWYAUGgBJcvYjbmYckzx5KksUgrBIzULEMbZg2wpCM53B/C1Q9y6iTfYj2hhptKSRVyE1q2zuBcs2raQJU17eZd6cnr2Ye8Hw605ZQKRlClFYCWWQwbiep5wNcxHmnLmCHoHFssUSDEVrmUlzU2ZzcV1pppFctCSS6iKXy5QM2UDR/lBJLEqy0TR316nbaCqYKUUlJRUJeq2cka1L3e7nSkZsV9lZJUATWqSxI1bnytDXhuLUhROjJBL+rhA+YfvyhaXMXkIJUEk7eoBi9wWBEDw0xxU1BYUZwlTgmvWkM5gjGxHqJDX0ikhMRRpBcKmhjv1WILKQA8LYgezf4+Z9oZGsOTcAVSWQASwXMmE5USkmwUpVMxBdg5qIy1I80lFHh3w3CFagANQ/KoFeVYVXMDsC4e9a86xs+BSyVprRio8yAyRzbM8FUbcqYQagsRlPQB76i5pdo7NngJIoQ4ABAv+ZtDtCzOCfyvQgjQ7U7fzGCJxWYJGRHA4zJBQSBz3qCNR3jn4/22YXOKgqWsVFbB6hJbMdDr2tASkOlxYMC7AA1dmqXUAQNhFE4wqqVGzlySTepJL6ARZAb1O2wKSA6acyxa39oz4QYtNmSSEsSCCAQdClIfa/wgaGNAXY6hgGVlctUgP8ACCSlAkMpxuE2LmnUUrzjk451EqWFFVVADLrYhhlLjTfnFecWbXAtOUqVWoOViKskXOys1dm6QHFTFuwUA+YADhaoJrZ31sXgSpzqDlwWvYMBSgFNhT4QWYhKWzE3qzWLWcepgYvEZikmYQoFSRRIUAQ9UgvbXJT/AGiIcawIIbOXcE0ZVi2tGcWJMNYbyzQK9OZnYMAGdfUMKakQihCgcykhSWLkliBYkNrem7QWG8/YqkCquF1ZU3pWp+LNygMmh5qNw1MwYUNbkQebJUlnDhgRqBwux9/gIikAvpShrQuC7CrAgnqkQSMePskzKDswSlXJyhJPUfq0Uxsosom3CW1BHCe2ZbdjGqZAWpKUlJASlOwcpCfxbHfYQsoZaCocpLVcFKK+4J7DWHGsz0zpysqTlvQAsfxde0NTphWhCiaGqmNiyQDWjcNuRiqwHoxS+u4qH5Hel4GEkISBzB6kqKfilQ6EwZKxYXWzuTwmpajto29egisrw5WIeYJktJJ4gteUvyBFRUV7aQxisHmlBSRZwrkSUKFf6Vn/ALTCE+WXoHDD3YP8XhkL0H3ZQPpFDvfltFvuKi4DM1HNx+8bH3IuGChu4LA2vr2h6b4OEofzgVflCVG+1K+0dPGl5VWBVXRhz06RxOCL3H0I2sQnKQBcswOgo61cthcnoYiJTkOwBsT/AGvR7Q+NRBeGUAzj5/IwAYNT6R6PE+HS2PlzMygKgpy/EwqZCQK5wQAzIJFW10vGcv8ASYs3Bq5aa7awH7qofXWPR+TdIKysXGSjVJIVY6Rz7spSmq/PTZzF7LAUCPowOriPR/dqEufS/SrV5PTvCxw5qSwbRife3OLKWS1i9f8AMXCuE7vzt7Ro/ddeFtqj41+UBEsBwopBvVRHsSlj7wWUYRCyEtptzjgmPTm/wtGpKwjnLTQ3BFf6TtFcXgClOYsGUNd6WfmIeZdDy4TSD4McREDSmgJ5xzCqZUd6yNZShyMI+L+Jrmsl1eUk8CH4Q1Haz87w5OVxjnGXjpuY0okUSOQtGK1AUR6PwegKmBcMH0cvoeTd480kx7TwXCvJBABqbltBGLTFVzgSohIAIs5Yaan6eCIm5cpSblzY1pXnDpw4FSnsP8R37unUM1nDV2jOlnUFWFm2cOfytrrBPOGgKTU0JIfRnqByeHF4RJAEEV4cCAWp1+EWojh5qXAU7EMd6gA2p8IvOVJJB46MBQW4jd7wyfCw5IzU2J7wD/ThuR9GBarhyFFKAxIzerKB6ywzEjT9YpNwqqKCBky+pnABADjKogM2m8Q+Fkmh52in+mLNUEKpUVB1s4ZXZ4YlcPg3Csq9PwpUDRQV/wCvxg0rDOlP8VBUT6a2KgQXat7UNNYHJlTUFRSNGhYFfpKKqdj0ALV2CS1dTeD7OtLw/DAgqzEBKmWCshyxcozB2o3YQvImAjiWpyxKmG2jHUe0Ly1K0QrV71HygmMxoIGVBCW4cwD3ZwUgEt83iGm8Pg1qWAcuU7lNqVorQancPDUnw5KkErzVfIQzEpu9aC3SsYicUCpZbXTm4/SBpxhYJzFnNH3vFbfpHjggSkoIKr+qlGJOoYBoRnYdqqmAluGtQQ1eWsAE1ILs7A0LsTvQgi8PTPKAR/E/AykkTQxVUtlUaBm5tAF5JZCkM4K1KcENRCG6E7aRmLkMSxcadNI0PE5i/LSxdLercUAZwNhAsFg0qS6pmUvQcJpv6g3SGCx9AkSVhJqH/mc+7l3gGPxagkpllBWRQqBYc8o05Q+hIbT3gU2WGJAryj2eUDx+J8JmsVKX5s1TXJSKbtoxNukaOD8NmsGZIFAkAZeu4942UJDOLwcLs4O92jOxM9Xh03K+bKKkty3epgkjDukAqKqvdrbRpKWgpIy/EwNGKAplFNqfKG9QhJlAGt6G+a1LftBJklL1Iazgse3OIooUSags0VmYdNklunJotiUdAPqJ5Nb3jn3zDpXlUVWcqPpclgDz6bwcYeWRcu9+2vKEMThUg0UaCnfpF6TT8zDE5RUuHYMGPP8AeF8dhJCSQuXLLglgoPqQDpGfgfDQFOCW1D0tcwfE4QvwqOYFwb0epB6U7xeky5iFCvloKiOAKqZaSkUSXoPVXWO46UpUlThuEG4JcMQBtYe8OJwSmVnWtiddfraLr8LBQQ/SlqRSQPms5TFntSKSZjKi/i4CJ0xALhKil+lIUSsPGL8o1JSfNSndQHuWjRX9nUkgOUjUX13IFW5dor4VhyudLIDtxU/lHzePVKwqkpSGJKqqOwDUfeKTS8iPs0P/ALDY6a6EPo1+bR6fwhCUoyK4S5N0sSTYMdBli82Qt6EWN0uzhgRziqMOoVAA0sHqCKFr1eC8TUeCw5SnOGDnYigvYmtuYgq0BKXKwCbZiHUaUD6wghRSK5lAA8yTpU6b9IKlRmpJIys1FpcVd35aNyeHwi0ymUxIKaM4bXcHaE8RMbyxkVmUsjhqkAaqOxBftDmGKlA5gRU1Bu3S39o5j8epCeFL8JQbuEkaNsQDB4T6IJy7EBnd/wCYg8N9HcO7wOZLISWGYgEskvrTRzAJc+YsBkZclSonKpXEwTrTiuCYZ80FwcqMrcThVU7uNn0o0X7csWgYaYVqyKCw24pVzp8yOTxaZls6X2pz36RefikEMqYhYJsSl3DkAaO+/OBSpAKjkKQkMKCoa4Lvd4J+L/ToB8RS+UhRUz1BSSHZwVUXXn+IVNoNMQFSypIUSCCHGUFjVib6im8VGCLZin00ASEi7EkcIuwca2h2VLKQPSmlgmlvfsDD+2JV8PhweIKTlPpykKU7UBYjvGnhfDkrLTJklMpiXAIYnQJzMFcyCKRnqcVZ9wGcPrXSOfeVJBABVShLe1GjN/D/AKtcneB586EELWgOwQUkBRoaUYteMzFfZZQUEuh2zf8AUSNnd+saUvxSam4yBQrl3ALPbhtzrCOMmkDMopIai/xDmWDAVd4P2bPs7CE/7NKyFQIb8PEk5hmZgxqQ1Wjv+jDLmmA5XAJSpL9ACQ5Ltr8IItKZhSfNzNolVA9yANYPKcEtnUlh6SLjUWAtodYr+K/2JhTG/ZonKtKjl/FnDECjMEitHeLDwGWGAnpVzAb5xpS/EwHcKTWoWfjrSp5Qb/l1Vzgcgs/oRHPn8Xc/lda9NNJi6Yk3D7GBIBEehgyA8VWNILLSGvXkI6RAirDWJlaGwmIqWDe8CKHakVB5wz5Dlh8P7RQyExJyUgZVEqII9LNU+7wCr1MMKldIKEJaoLtoacv8RIshCiXzM3b2aLS5KgTr1NfnBkySxNaQQSFAOxbeLUB551SIIMQUpcJY9Q3WsdMuKmUWejf1D5O8Op5HGfZeUtRVxJe7EkdbwL/4hJb1Kj0ykVs8HEpLau1HpWH/AKmB4L9nhh1lUtbkhq7e14014Qm6h84YKDFTh66xWomrDqGoPOCIlHb65w35IowrDHlpLU61d+cGomEbgwwhDAXDwRUpOkWSGIPzg1Ly00JejxFpQq7Gj94F5bl44mWRBaV/u6QLCt6PHVYKXqkHtyjheOLBMUqCHhWHfN5YfekFGClBxljiExdRg1KqwaGt8Y4rwxBs/vFs1I6iYWhnVQafCkpNFE8iYn+nitfoQQzTvFkzqXMPnUQm+FhhR6EWBvpWFsP4OmWFXALMnQNtt0jZ8wxFKa8V/JVhGRg0igpS7axRGAb8YfmIfzpuAHicO0PmsJjBk/iS8JzvCSGANG0U0bOVPTtFDLGhHtBO5DhiXKKiTpuY5OkGgFaa0jJlzZ830SyBlzZiWDbvqO0UwU5EkqeYFKzOtQcAOfjaOtxk/wDd1BTkskDTX9YUx8ylaGikuQ7p4g7WdvjB5c2VPFyQLcRHehhKb4GhSiUrWklJAYuzhnrtF6wNWViAUhaeRd9+0DTPGc5krqHzuGfYuX+EJ+G4RcmWJZIUlKQlLUYAd4pMUpqgubAFwBuTGSPicXJzALIDuyiGYAgXvqLRkfamXNZPlT2KTSrXN7cWtwYJicM6j5jekUUkEKZT15VhvDyCrkWahcdosidwPiBVJSpYZQACwAb6kctY0AEUOYvy/wAxlYrCAghTqGtSR3epuaQxgpKcoAfhZNy1ALPBmI/n5k946Z9GhYyTzivldYka874RRGJSTWKeXyiBAYuIsQhmgu1hXaOpUIAlLa+8GSSA9IbEInEEUekdxBBsIAlzcN3gkZsQTtpBRNGpSORLRxh1iAB/TEnRPBjvnCLeUnaKeSHtAlhMjoWIglx0A7/CCxK54hVEVLMWCOUWJSXeppBcjwpMJB5RdM0xYhvKERUmFp+Nype9R8S0dkeJJmOE1INmU5rcDUUisM9uYTBlCGKyoi+a59hFgQ1adYn3pywIji5KzRlKo4YUsDU6XEFsM5ooWkRkeJLmKUUcQQoetIy5epJL+2lYp4jhpih6jpwi9DuOkACpqymUojKKre7DS13EPKwWVIlgplia81NzU2eqiGAPX2h7DrWDlNQLKZ+55wDFIEuktKE6ORbc84zsDjlqXlTmyAspahlFjW5zGjWF43kz2Holpf8AE2/00AXJW/C7f7f2hRCVpzLVMJTYAhIDC5Db89oGjxaU5ecm9lEBuQ5c+cViNzlTVgVA3FbdjCuLkJCCwzlvSVEgts8Y6Z4QlQRNKUO4NSzO/aEV4jEO6Seb1/8ALSHQ0pGLly0qfMOFyCMpFgXYVAcVEOeHJaUVhagVWBJVTRswtraEcFhFzQFzqqFBa2tBvrFsJ9nuMqKlAEuUglnBp2tGtR6X4uUpC/8AqguClwC5IADigbUQ7hp5PFlKTYgix2iifD0BWbKAeprRrC8aASnKpSqakn2+hFsQPl5nVrpRqFveJLUtAOx52v8AXaL4RZLkpYfhSbsBc/tDEwE1amnOMlmLq7H60MBWogpKdqjRt4dlvmIa9+UVLAggA6Ma77dIqGngcHOmMcoAPYdaxsS/s6umZQD+3u8ZqPGFq/ECkDSjdALQyieFmrHV3JPdk27QYkm+DF2SQoi4BjPxOHy0auojSVKmuyFDqy7e0ZWKQpJLkg84UVURHUqiigpZcqfnBhhzvFqVBMRatIi5TaxJk0JSHcPdx9cozVjiBdq94CZy1giWwVuRQOWfm1TGfjcbMLCXLOXOApZLDK7HKxclj2ja8EneahwCkJP4gxLUc7601gvpqQRMjKPU56v1jjmKTkzCeAJZgQSdXOagFwGb9ILNxARlCgoqmKyjKkmtw7WHMwpQTKtXrF0zDqIsAQopWGIv/eJLcuVAirJpdOquVaDkIzVmoJ3brBELfaFMtKsKkfXaMbEeIpRPGSWtRUoJWtiwFg1GLfAAwyDHpVygYWm4fmWjgmx3zTzgWM/GylFJFK6/XeFZBypSlaSkhRIUNiGuDexjbUCpLQouUmwdhcvb65Q32Z6Vl4fKoLSogMxyhwC1qvR7+8XnTwgEqISNCCTs/Ddmf4RJOGCnLEbPdh+YbcjpDeFSwCVcQSSQGAAe7fOMeLWs1E5ClKCSFHqfflDEnBSwVKUBmILmtaNQe0XxeAQpSgkqSCLhXsW6gQLy5jJQQNswszM5D3peG/CKISVYh1BwBQPzvs9vflGsmUkEuH6aPaMfF+D8WYzVvRmI/CX2rtDMgqASrIoZk5lA0qKBLksP7QdGGZs02S19bNraM1MmQqq5Uoq1on946Ji1ZjMzJSaABqM5/MXdhpFMIpKk0nFABIYpSTSOmyT2xY8f4ZjSg8JAzUUFXasekxONkplugBSudB0iRIZ8MtPweQpaApaQg3Z/aGXYtRnrVmiRIi5PnJZnTetfhffasdRhyS6nH5RX3PP5RIkP0Rwo5iEl20o/wtHFBaQGpu1xyjsSHxDqiXvmewNS4gEzGAEp4QQz6Acn1MSJGZPaElTNWS24EBmlKHYkFxUEu70AGtaRIkFhHlz1qXlJLN6s1Ty5AQ1NYAMB3+qxIkOJycQWYAa2EAUCNWiRIc9Mgqk5lgFRoM1i1HF7PyjpwSau5OxNBHIkPMlRRc+UhLS0ijABKeHpSlhCuJ8eUhQ/gnKddfqpiRIbIta2HxeYAg0IcB9P3hhU5gaOWpEiRjxh0licYooUVhSASEVYmqgkF0mlzDhxYWKCgNCzP/iORIz01L6QL3tEoaa9okSOel0o+MRaQNYkSNfQUCw3eKr4rJqDf5RIkCcRObeChy2kSJBEkylSHaIghQtfk0SJF5XUiTLBCNdmt7wZUtLM1I7EjfUxRFSZYDEBveApxEtNEinIUiRIOZpr/9k="/>
          <p:cNvSpPr>
            <a:spLocks noChangeAspect="1" noChangeArrowheads="1"/>
          </p:cNvSpPr>
          <p:nvPr/>
        </p:nvSpPr>
        <p:spPr bwMode="auto">
          <a:xfrm>
            <a:off x="155575" y="-1341438"/>
            <a:ext cx="49720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3730099" y="-42868"/>
            <a:ext cx="112343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</a:rPr>
              <a:t>youtube.com/</a:t>
            </a:r>
            <a:r>
              <a:rPr lang="en-GB" sz="800" dirty="0" err="1" smtClean="0">
                <a:solidFill>
                  <a:schemeClr val="bg1">
                    <a:lumMod val="85000"/>
                  </a:schemeClr>
                </a:solidFill>
              </a:rPr>
              <a:t>watch?v</a:t>
            </a:r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</a:rPr>
              <a:t>=otaC46q6S_4</a:t>
            </a:r>
            <a:endParaRPr lang="en-GB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028" name="Picture 4" descr="https://i.ytimg.com/vi/otaC46q6S_4/maxresdefaul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50097" cy="2112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fc03.deviantart.net/fs49/f/2009/204/b/3/The_Forest_Pond_by_mistshadow2k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826" y="0"/>
            <a:ext cx="3703174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27250" y="133125"/>
            <a:ext cx="137752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err="1" smtClean="0">
                <a:solidFill>
                  <a:schemeClr val="bg1">
                    <a:lumMod val="85000"/>
                  </a:schemeClr>
                </a:solidFill>
              </a:rPr>
              <a:t>ZoMbIe_xD</a:t>
            </a:r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</a:rPr>
              <a:t> on chickensmoothie.com</a:t>
            </a:r>
            <a:endParaRPr lang="en-GB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0016" y="2277319"/>
            <a:ext cx="4067833" cy="1581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3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sz="13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skies, grey clouds, dark and </a:t>
            </a:r>
            <a:r>
              <a:rPr lang="en-GB" sz="1300" dirty="0" err="1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birdless</a:t>
            </a:r>
            <a:r>
              <a:rPr lang="en-GB" sz="13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above barren fields; hard roads and wet paths: puddles, reflecting in the earth the sky's despair; fallen trees rotting at the feet of their fellows, unseen barking dogs and a thin orchard with a crow, half stripped by wind and rain, hanging by its neck from a skeletal tree, to ward off other thieves and scavengers</a:t>
            </a:r>
            <a:r>
              <a:rPr lang="en-GB" sz="13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13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220072" y="3032356"/>
            <a:ext cx="3744415" cy="938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3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</a:t>
            </a:r>
            <a:r>
              <a:rPr lang="en-GB" sz="13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 this forsaken place to devour what I had started, and at the same time to help me grow into some other form.  Among this dark and smothering fertility I would start anew.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6642556"/>
            <a:ext cx="8995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</a:rPr>
              <a:t>news.bbc.co.uk</a:t>
            </a:r>
            <a:endParaRPr lang="en-GB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1990"/>
            <a:ext cx="2267744" cy="3011387"/>
          </a:xfrm>
          <a:prstGeom prst="rect">
            <a:avLst/>
          </a:prstGeom>
        </p:spPr>
      </p:pic>
      <p:pic>
        <p:nvPicPr>
          <p:cNvPr id="15" name="Picture 2" descr="http://www.etcmontessorionline.com/images/Product_Images/E2_Curriculum/Earth-Cycle-Charts-4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5" y="4002366"/>
            <a:ext cx="4621015" cy="299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2563585" y="3710431"/>
            <a:ext cx="1856588" cy="2446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</a:pPr>
            <a:r>
              <a:rPr lang="en-GB" sz="1300" dirty="0" smtClean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…</a:t>
            </a:r>
            <a:r>
              <a:rPr lang="en-GB" sz="13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was among these ruins that I hoped to find sanctuary, to scrabble with bared claws into dead leaves and damp earth and bury myself in the woods, head first, leaving a leg sticking upright from the soil like an indignant sapling.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97280" y="921020"/>
            <a:ext cx="14638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are </a:t>
            </a:r>
          </a:p>
          <a:p>
            <a:r>
              <a:rPr lang="en-US" sz="2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mud</a:t>
            </a:r>
            <a:endParaRPr lang="en-US" sz="28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6987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they about ?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360" y="1700808"/>
            <a:ext cx="2674640" cy="445773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1568" y="1691036"/>
            <a:ext cx="2850072" cy="4447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700808"/>
            <a:ext cx="3203848" cy="443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91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ata:image/jpeg;base64,/9j/4AAQSkZJRgABAQAAAQABAAD/2wCEAAkGBxMTEhUUExQWFhUXFyAYGBgYFxobHRwbGBcYHB0aGx8YHCogHBslHBgYITEhJSkrLi4uGCAzODMsNygtLisBCgoKDg0OGhAQGiwkHCQsLCwsLCwsLCwsLCwsLCwsLCwsLCwsLCwsLCwsLCwsLCwsLCwsLCwsLCwsLCwsLCwsLP/AABEIAKgBLAMBIgACEQEDEQH/xAAcAAACAwEBAQEAAAAAAAAAAAADBAACBQEGBwj/xAA/EAABAgQEBAQDBgUCBgMAAAABAhEAAyExBBJBUSJhcYEFEzKRobHwBhRCUsHRI2Jy4fEVggckM5KywhZT0v/EABkBAQEBAQEBAAAAAAAAAAAAAAEAAgMEBf/EACMRAQEBAQACAgEFAQEAAAAAAAABEQISITFBAwQTMlFhcSL/2gAMAwEAAhEDEQA/APnsrFFgFAkNpRno7agiLHEBRYMM10gdoBPxQIyZag1+t7QCYFJPpKSaAkNXvrGHM9MUaNloLsHGrAmuu+kEkrXnzgBho513reEsNPckKrQ/X6wyjxFRVRjRiopAqdewiZ6/xu5kcPA7tRrcq2HKA+JYY0CRlTlOYJS5Dag60amlIpJnJUlTqBalKZ2GZxX4dY4cQlmKsySaZgSKNRvYd4zrjJdWKgMqfM84v6TmewrwAuwOkWxaClaFlYdTWVdgwLKqzDnzjqpWcAAl2JBBar2FLaEcorhkEOVpPCpspGZ0ixCgGLEk9tIrW5cr619svF/LTKSlALoYKL0Iy23EeNk45SwulQDUQjN+0CpiUJVVUuigTZ7drwvhscoraw170/SOnn6x9n8U5yWfDH8TW071WQAHe5BsxvWEZ00lmoP8wfxAJUtR2VS7+xo496wktJKnt0EYfN/Jd6tbX2ZxPl4qRMUCGmpHJnr1j9B+G477xLzimZ8u+VyAruz94/NSFFw5oDw1s3OPuH/CrFpXhjczH4n0CeEDoCCB/SYeWuL/AOXjPFZSkLWlVwo/OMPFKBvWPVfbwf8AML2JpHkZyGj7HPW8R5uvXVYXjHhiWzJDdP2hXw/FPNCjQqDHqGjexKXBBjys0ZJnePJ+o5+3TitvE4BSVEjSn17w1h0JShS8xK7FOwoXf9Ipg/EFLSAyVVcvy+hEzcMx2fTpHnbEnYU8Kkh0m1bOXYxWarIAAAXJB9gW+IrB/DQoyyxYAOTsIz8TODsCOu53+hpGb8Lq+sO4eaAFpUSAtBT3BCkluSkj3MbP2UW4Yx5nw4Z11qkVJ+XezR7T7PjKBSnSOUnt6/0nl45WH4gVeasB2BIYJHEAKsfzBn79IyMbOCmCJdKiiSGZncDqCO+0a88qM6cLDzHfUOwJ+IhPFYlSDmSCr8RVsXtTS/vE+f1/KspGLOUBu/7AR3HYtRSApRYinvWJi1ecrN6CKmjUYbC7/ptGfNk5bvreGe2uXMOniAH4aj5NGqlJYZafyk7mnLa+8Ifd1KqhJIKgkEak/wCLxtYXDOlAUyvNBTmBBY5UlOUgWIoX1DxW4rTGBmKllJIKWYqSGarC5uohvf2gAClbGoL72YPtExM55YWXAWkBidVKfsBlNKQonGfygl7GxH0PjB8RkznfTVrtFVr02P7/ANokxYUCWAcN3BBCuVKe8VTOABDOxHUuQO14loGIlix2i0hQBZurjprtaIqYVEly1wT9fTQCVMoz1+r/AA9otOnRO1+rx1aoTmzNRbaImdvEsXm+HSiUqK0pYVysLFn6v8oDNQVNlzlj6llhSr7MbPSAYZReqQ+5qXf69o0pTmoSQ17aOdR+X5QqcVmS5Mxc5ZShuZJAS27bt8ocR4XLIq76sSLkV4nA16w+VF7l2JqG0cU2f2cwOdNSkOm4oQqpZjpasRJzPDpYDpzUNFGtL2tYfHSCFOUUTQmhbXXkNBRrxydjCqhKtGrsLkAAPz5xwYtKk0QwZqaCjFzSjm+8CwVGJCSXfkASxc1PXp7weZiEggkFgDQG7jXd4VCLflJe1i5Fb0YH3htJz62Pa3vp8oheYUMk5isBnfiJHsW+qQ3mSCCVjYs5ZgDt9MYVkkIVlo5cDUWLFzcVLbRzESVElaFFJpw33GpqxelaERY68d98fxpTFElRL0fRnpT6MBViMoDnTQjmAafOG5+GBAzFmBALBjQ22JIsaU0haZhT6GqzoNQC5qivNyOb7xpjd+R8Un+LSyshH+9ALe6iO0fRv+D/AIuUzlS1Gk0Ah/5X36j3MfOloLSiS2WUCTRv4bJHWqwO8aX2bxKpeJRMva39QBB5gEl+UFp469vpn2ywiVGYXVnlKdrky1AEKFbCvtHzmdiNWYaEgV/pYuewj6R9q/D1TFJUlKZizKCZYMw5FZi6lro3lpG5JOWgrHgJ2GUlRdWZWpShIB6Zqt3j6X4et5xn8vOXSC53CaHpQE9HMeb8Tq9CDqCKx7E4JOqR8I839pBUULClrcn1jP5p6HDLwuMUhmYgaGNY+OBQYBKCzPlKv1oIwFRwCPK23ZGJWQQqZwseFIZ+E3DVGl6PC0xXy/WBYR7ObNfeLTEV5MG+Z/WMdUVoYBJSkq7tyDj5v7R7z7M4jMhyKWjxHhhSEgFTrJAKdk5gX53Mei8MWlKBVmcnoLWjnLlfR/T2eJfxBbT5rc/cf2f2hYTcor+UsBuWPzhfOZkxbH8STXmk8XQPUbCBzJjrLBgwIGwoB3Y26Qa+T3d6tPTRUij0ApyY16wBExKgM6AriYU3YEjcW7wDH49ISoM5JI6i50cAm+4AGqot4c9FKNXcDYJISmmgcGn8sVi+Jp2dLEtiGZqAUsOIkaFgW/qHMwsZmUFnygKIa7AEg/CO41boWNS4PSpbkCxHvAC7JpUpQGOhIQFD2SuC+lfgzjTwtmoFlugClDsXbpGRPcHMN9Liv7vGliiWSkB2Dd8oD+wt1jKxSvfKB3r/AGhl9Hj4asolaSobAqS1iWI7HN2PWKFIKaN6avenF70I/wBwgXh07JNfdJpuAK9iEkQ9Pw6ApLFnLpOU1TY00o4PPRofkyMrDzAw2ct2y/8A6EVBcK5U+cOTsE6iQGSQXY6lQJbu3vEGG/6z0ZXC25C2HQDN7CC0/ZNCuE86fEH9IXMzv3MExScisuw/aKeUa/WkMaPpm8qgMOX9ngoULsQAXFnKS496/wCIPMlJY5vXzaof8PYfOF8lDUtloHq7pJ+ANeZjViUCyUk60D1sHce4HwimIWRZtKjmw+Y01MXZJzMwILqAe13H6++8Fwwz0U7m2ld+TtbcOLwMckkpdJLMQbaVKQ46ZhDAw7E5XGVwoGoKhQ2HpNT3iyUhIyhJKkl+1iDWrkA9obkMo5VUzFiLjMp1AtyMsX3O8FrVuBSpoKsrtRgQ5oXV2cVeIcQM1AGoNru3YkEdoLMlfxC3CSQhI/CeAkA7M4typCaZBC0pUm1C9Bq7d3MC+T2I40sljWhsX1Ie2ltD0MClYY6hmOaulKtl1Nu0XSoAeYXHCHs1SBpoCPnBfNJASaul7OXqXHL5PBOvqrzcmSSU0boaexZwRSEjhUtlIJa1dQ/K1DSGyl5hYqqAxAJYGhccyD0ptBcSZYSpRUQbEXc1uBSzw3pS6y8aohKLEOc70cfwz/5JftFcCoBdCGyFZy1oE0Ie5prGiWUn0g01DPXn0F9awBK2HCpg5AIHAFNQcw5r3g8ha9bP+0OIxU8S5aJUqUiWlBUsrJUSCoJKhSgKDlZgTUxi+N48iYZaZktakgZlI9L6gE1U1A7By8ZMuXi8QTIw/mGX5ik8AbMv1LdRsHJo/pZ4y8QoIBlIynKWVMDFzsk6gb6ttHv/ABdZNb72/L0WDxb8MyxoDau1IxvtMEIZCSok1JJJA5VuTQwpLxc1AccSDcEA/wCIp4lNTNQhaaEEgjq36/OHvvYxIyyqLSxrFcsESI4NtXwaS6ux9ykgfGOGWSp2atT/AE0p3pDnhXBLzM5KruKaVDc3uPTDqXIICUHWoDFi7As4UmjtftHDvrKz0zpeJygsBX34XFeze8P+KIKM6AS2Uh+efhP/AGpUexg8zw6W1EgWdyTQnc86PAcQ8wyc7tkTma4KQkE9SSq+xjG/bfn1mb6MSUMuYRdSg3Wo/wDYQlhkl5ijTKk30Yj4hjGpPky0gArsTmctcnawNG0ZqxVWAypKEhKs5TmJJbKC9i5NQC2sZnTj6Y2HwwUTMWWSCTzIchLdSKb1NhGpgnWMwDZlgAbBNAPgr4wj4kpJICXAbhTsSshSlVcrIHYUGsbsphKcOzpHMAg16hKlGNWnqfbziZzTSDVJAb/ZlI98g9zDykshBN85QHu4Uqh9iPaE5Hh6s2ctlb0i9hTlY1jRxEovLQA4SzkO2YrQVM/P9Yz1TYJiUcUtrio6kjK/JyfeM+ZgkuUipqxe2UkpQ2jCj3J2AaNJX5hdgxbZSiDvV0jtCxlMVcNXJDXJUF7fXwgnTBbBywFIzFiUi2xcltqbw7glZyUH1Zj5JN8yklSkDYKSkD+ojeBeQ6gWKSWfXW7PuUiDIlZS7FP4gaGhCQehIFe45x056y66cg4NwQA7ZSz/AMpTp393hnEJTZndRIHM36hz9PHJSnUSfUC1DRixr7CAYvFMAcpB0LOK7g0pWMddbR420HxbAkpzj8Jq7VD+rtR/8xnTZ+Us960HM/tG4mfmZ1MaOXprQvTenOB47wpKlOlQAIsx3NuUanUz26eNTKtgEh2GtSHPLSpFoklKVFxpQuFC5oPdNoktYzCtgAzM2UCg5FvnEmyBdwoncAgdSNLs3vHRhWYkO6VAZSOJufpbWrn/ADE8lSTQpGUukKICi5cJD1LDrQNrFJcwJI8xJIFEgkgAvelb/pFTNBSKOLHq3pc2uGOhi9rNMT5QeoZJAZRJpZgQ7kbkbVtHJZaiWcXAa6XII7lLdtmi/lkyxnJSoVQAxzZgVAEu4AUSIrLWUpYirM4AqlwW53V2eC8s3iiTZqQU5i1Qp+QKil/9oRHMZLoEkkJIyqOwAdRtrT3MVny7BJFg3QAmnVsvYwGfLdHlepgC4UdFE03dnf8AkMZ8VnwrMmNMUgp4QkpNKWudhp05xcoyBISSCFXo4zOC3ZvjvBVK8zKCcq8jVq/EQl9Nqj5wBeFUkJZN1EnLUUG+5zKv+UGNSStXnTGNnMSGdJNG7U6kF3L1ggUEgKWMyksVFTBiqteVWagodYqhaxb+xIf4gvXnB8Dhk8a1KaYACOEjMpyC6nYFq83i7mKwtOkhSQXTlbjYihPQ6NqbGIJalKlpKUkhQcallkrILMCTc6ezWEpLO5NCSlrNVqM+rHfnD3gqRMUCDwJ/iFJDElNknX1MTuz6xjmGc7YB9ocbNCjhMMkSwmWTNKCSJaV1VLSo8iCuYaqKiHAAEeOWEhkoOcC9GHaPTfa3xF1TJEq81efELd8yn4Zb/lSACQPxPtHm1FKVcIsbx7565Pd2hhxUOBtFJgIztQKALdwY0JCHervA5koVOyf1aM2Bl5YJKTWOKMWl3jJetwMhHlICmGZLklqPmbsWb/EE+7IScwVxAs4UWvSg3JPudIXK5qEAJy8IJegICEHelyqvKK+HzzlKl8JHqUQCFDMLMKn1dyO3m6532rK0jKzaoSwL001OW3PS8AxE9JQAgcIUoPrlSlBJdv5kU5RxaihK1qABDgNoEHM1LmqS1KDrBELAlJJBKy60PR1GXUkWoAlh+7xjGfmlZ83OAtFSmgBAdQAGhoWr+1IHKmTAoqIAGoozW9KdLdyNYpPzJIYgBIBDBjVnA0dyXA0Dw3g0gOtQ55X1Bvyqet+QL4G8wxiEuwU1A7NxAuXrcFwzcoqqekJUhJJDAOXbNW5qTs8KJxCghRJAL3IahUpidS/E3+HLhZmZBsKvmUGDhKQl9ndRKb3g8WbPRoFmYA8TPQ3ABNaj+wgKcaFKyvcsQ71cM3xhaYoiUGClKSauCMzjMSNTUA94EFqABUCCrhDpN2uCeIMatoHjPg1OfXsQYuoY3Lj5JbejQQzOI6cbewp84AkyxOoDT+IAdGTmZm/Mw5RyWXJFxmd+4r843OWL6rQ+8OaAZmLacTEljfcQnOnLdQKXY5d3JzNy/DFJaeJiLgpJBGU1JzX3au0dmryjIQkqKgynbK+b8SjvS3vFI6T3ApUzg5kmm1AG6t8okgJzpOYgqoBUM5Yk+/wjuGWHKHKczsaFiwUkgi+vuRtCypUwrBzABKglybZkP3prBmncpoYoEjKD1PIVN9A/tBf9SycJzA7BqdaULXEBw6UoVmAcasbZnZj8HjqJCxRJQALgTLEgKY0LmtSYpzFbUUHF6Pt/aDy1KSCEl+EggMQw0I2r84Xl4gpSU0qX+to6mYeIgmoFNKafrHpS85Zy5w7MAu+ZJrVW4IsrqKGkcl4oepQzAOkppUKB1eivh1iTJwqpmJSQwdqg0O45QpLVRglIPINYf2+MauBvIw65qCuWlZAVcB2YPlFHaujwr5uZV6VZIc8k9yWHvaGfCltnVm8t6cBIsDGbg1swN6cT1oq/y9owfRiefMFOJwWZ/UlZNAd0rcdOsCwyVpoWYAUGgBJcvYjbmYckzx5KksUgrBIzULEMbZg2wpCM53B/C1Q9y6iTfYj2hhptKSRVyE1q2zuBcs2raQJU17eZd6cnr2Ye8Hw605ZQKRlClFYCWWQwbiep5wNcxHmnLmCHoHFssUSDEVrmUlzU2ZzcV1pppFctCSS6iKXy5QM2UDR/lBJLEqy0TR316nbaCqYKUUlJRUJeq2cka1L3e7nSkZsV9lZJUATWqSxI1bnytDXhuLUhROjJBL+rhA+YfvyhaXMXkIJUEk7eoBi9wWBEDw0xxU1BYUZwlTgmvWkM5gjGxHqJDX0ikhMRRpBcKmhjv1WILKQA8LYgezf4+Z9oZGsOTcAVSWQASwXMmE5USkmwUpVMxBdg5qIy1I80lFHh3w3CFagANQ/KoFeVYVXMDsC4e9a86xs+BSyVprRio8yAyRzbM8FUbcqYQagsRlPQB76i5pdo7NngJIoQ4ABAv+ZtDtCzOCfyvQgjQ7U7fzGCJxWYJGRHA4zJBQSBz3qCNR3jn4/22YXOKgqWsVFbB6hJbMdDr2tASkOlxYMC7AA1dmqXUAQNhFE4wqqVGzlySTepJL6ARZAb1O2wKSA6acyxa39oz4QYtNmSSEsSCCAQdClIfa/wgaGNAXY6hgGVlctUgP8ACCSlAkMpxuE2LmnUUrzjk451EqWFFVVADLrYhhlLjTfnFecWbXAtOUqVWoOViKskXOys1dm6QHFTFuwUA+YADhaoJrZ31sXgSpzqDlwWvYMBSgFNhT4QWYhKWzE3qzWLWcepgYvEZikmYQoFSRRIUAQ9UgvbXJT/AGiIcawIIbOXcE0ZVi2tGcWJMNYbyzQK9OZnYMAGdfUMKakQihCgcykhSWLkliBYkNrem7QWG8/YqkCquF1ZU3pWp+LNygMmh5qNw1MwYUNbkQebJUlnDhgRqBwux9/gIikAvpShrQuC7CrAgnqkQSMePskzKDswSlXJyhJPUfq0Uxsosom3CW1BHCe2ZbdjGqZAWpKUlJASlOwcpCfxbHfYQsoZaCocpLVcFKK+4J7DWHGsz0zpysqTlvQAsfxde0NTphWhCiaGqmNiyQDWjcNuRiqwHoxS+u4qH5Hel4GEkISBzB6kqKfilQ6EwZKxYXWzuTwmpajto29egisrw5WIeYJktJJ4gteUvyBFRUV7aQxisHmlBSRZwrkSUKFf6Vn/ALTCE+WXoHDD3YP8XhkL0H3ZQPpFDvfltFvuKi4DM1HNx+8bH3IuGChu4LA2vr2h6b4OEofzgVflCVG+1K+0dPGl5VWBVXRhz06RxOCL3H0I2sQnKQBcswOgo61cthcnoYiJTkOwBsT/AGvR7Q+NRBeGUAzj5/IwAYNT6R6PE+HS2PlzMygKgpy/EwqZCQK5wQAzIJFW10vGcv8ASYs3Bq5aa7awH7qofXWPR+TdIKysXGSjVJIVY6Rz7spSmq/PTZzF7LAUCPowOriPR/dqEufS/SrV5PTvCxw5qSwbRife3OLKWS1i9f8AMXCuE7vzt7Ro/ddeFtqj41+UBEsBwopBvVRHsSlj7wWUYRCyEtptzjgmPTm/wtGpKwjnLTQ3BFf6TtFcXgClOYsGUNd6WfmIeZdDy4TSD4McREDSmgJ5xzCqZUd6yNZShyMI+L+Jrmsl1eUk8CH4Q1Haz87w5OVxjnGXjpuY0okUSOQtGK1AUR6PwegKmBcMH0cvoeTd480kx7TwXCvJBABqbltBGLTFVzgSohIAIs5Yaan6eCIm5cpSblzY1pXnDpw4FSnsP8R37unUM1nDV2jOlnUFWFm2cOfytrrBPOGgKTU0JIfRnqByeHF4RJAEEV4cCAWp1+EWojh5qXAU7EMd6gA2p8IvOVJJB46MBQW4jd7wyfCw5IzU2J7wD/ThuR9GBarhyFFKAxIzerKB6ywzEjT9YpNwqqKCBky+pnABADjKogM2m8Q+Fkmh52in+mLNUEKpUVB1s4ZXZ4YlcPg3Csq9PwpUDRQV/wCvxg0rDOlP8VBUT6a2KgQXat7UNNYHJlTUFRSNGhYFfpKKqdj0ALV2CS1dTeD7OtLw/DAgqzEBKmWCshyxcozB2o3YQvImAjiWpyxKmG2jHUe0Ly1K0QrV71HygmMxoIGVBCW4cwD3ZwUgEt83iGm8Pg1qWAcuU7lNqVorQancPDUnw5KkErzVfIQzEpu9aC3SsYicUCpZbXTm4/SBpxhYJzFnNH3vFbfpHjggSkoIKr+qlGJOoYBoRnYdqqmAluGtQQ1eWsAE1ILs7A0LsTvQgi8PTPKAR/E/AykkTQxVUtlUaBm5tAF5JZCkM4K1KcENRCG6E7aRmLkMSxcadNI0PE5i/LSxdLercUAZwNhAsFg0qS6pmUvQcJpv6g3SGCx9AkSVhJqH/mc+7l3gGPxagkpllBWRQqBYc8o05Q+hIbT3gU2WGJAryj2eUDx+J8JmsVKX5s1TXJSKbtoxNukaOD8NmsGZIFAkAZeu4942UJDOLwcLs4O92jOxM9Xh03K+bKKkty3epgkjDukAqKqvdrbRpKWgpIy/EwNGKAplFNqfKG9QhJlAGt6G+a1LftBJklL1Iazgse3OIooUSags0VmYdNklunJotiUdAPqJ5Nb3jn3zDpXlUVWcqPpclgDz6bwcYeWRcu9+2vKEMThUg0UaCnfpF6TT8zDE5RUuHYMGPP8AeF8dhJCSQuXLLglgoPqQDpGfgfDQFOCW1D0tcwfE4QvwqOYFwb0epB6U7xeky5iFCvloKiOAKqZaSkUSXoPVXWO46UpUlThuEG4JcMQBtYe8OJwSmVnWtiddfraLr8LBQQ/SlqRSQPms5TFntSKSZjKi/i4CJ0xALhKil+lIUSsPGL8o1JSfNSndQHuWjRX9nUkgOUjUX13IFW5dor4VhyudLIDtxU/lHzePVKwqkpSGJKqqOwDUfeKTS8iPs0P/ALDY6a6EPo1+bR6fwhCUoyK4S5N0sSTYMdBli82Qt6EWN0uzhgRziqMOoVAA0sHqCKFr1eC8TUeCw5SnOGDnYigvYmtuYgq0BKXKwCbZiHUaUD6wghRSK5lAA8yTpU6b9IKlRmpJIys1FpcVd35aNyeHwi0ymUxIKaM4bXcHaE8RMbyxkVmUsjhqkAaqOxBftDmGKlA5gRU1Bu3S39o5j8epCeFL8JQbuEkaNsQDB4T6IJy7EBnd/wCYg8N9HcO7wOZLISWGYgEskvrTRzAJc+YsBkZclSonKpXEwTrTiuCYZ80FwcqMrcThVU7uNn0o0X7csWgYaYVqyKCw24pVzp8yOTxaZls6X2pz36RefikEMqYhYJsSl3DkAaO+/OBSpAKjkKQkMKCoa4Lvd4J+L/ToB8RS+UhRUz1BSSHZwVUXXn+IVNoNMQFSypIUSCCHGUFjVib6im8VGCLZin00ASEi7EkcIuwca2h2VLKQPSmlgmlvfsDD+2JV8PhweIKTlPpykKU7UBYjvGnhfDkrLTJklMpiXAIYnQJzMFcyCKRnqcVZ9wGcPrXSOfeVJBABVShLe1GjN/D/AKtcneB586EELWgOwQUkBRoaUYteMzFfZZQUEuh2zf8AUSNnd+saUvxSam4yBQrl3ALPbhtzrCOMmkDMopIai/xDmWDAVd4P2bPs7CE/7NKyFQIb8PEk5hmZgxqQ1Wjv+jDLmmA5XAJSpL9ACQ5Ltr8IItKZhSfNzNolVA9yANYPKcEtnUlh6SLjUWAtodYr+K/2JhTG/ZonKtKjl/FnDECjMEitHeLDwGWGAnpVzAb5xpS/EwHcKTWoWfjrSp5Qb/l1Vzgcgs/oRHPn8Xc/lda9NNJi6Yk3D7GBIBEehgyA8VWNILLSGvXkI6RAirDWJlaGwmIqWDe8CKHakVB5wz5Dlh8P7RQyExJyUgZVEqII9LNU+7wCr1MMKldIKEJaoLtoacv8RIshCiXzM3b2aLS5KgTr1NfnBkySxNaQQSFAOxbeLUB551SIIMQUpcJY9Q3WsdMuKmUWejf1D5O8Op5HGfZeUtRVxJe7EkdbwL/4hJb1Kj0ykVs8HEpLau1HpWH/AKmB4L9nhh1lUtbkhq7e14014Qm6h84YKDFTh66xWomrDqGoPOCIlHb65w35IowrDHlpLU61d+cGomEbgwwhDAXDwRUpOkWSGIPzg1Ly00JejxFpQq7Gj94F5bl44mWRBaV/u6QLCt6PHVYKXqkHtyjheOLBMUqCHhWHfN5YfekFGClBxljiExdRg1KqwaGt8Y4rwxBs/vFs1I6iYWhnVQafCkpNFE8iYn+nitfoQQzTvFkzqXMPnUQm+FhhR6EWBvpWFsP4OmWFXALMnQNtt0jZ8wxFKa8V/JVhGRg0igpS7axRGAb8YfmIfzpuAHicO0PmsJjBk/iS8JzvCSGANG0U0bOVPTtFDLGhHtBO5DhiXKKiTpuY5OkGgFaa0jJlzZ830SyBlzZiWDbvqO0UwU5EkqeYFKzOtQcAOfjaOtxk/wDd1BTkskDTX9YUx8ylaGikuQ7p4g7WdvjB5c2VPFyQLcRHehhKb4GhSiUrWklJAYuzhnrtF6wNWViAUhaeRd9+0DTPGc5krqHzuGfYuX+EJ+G4RcmWJZIUlKQlLUYAd4pMUpqgubAFwBuTGSPicXJzALIDuyiGYAgXvqLRkfamXNZPlT2KTSrXN7cWtwYJicM6j5jekUUkEKZT15VhvDyCrkWahcdosidwPiBVJSpYZQACwAb6kctY0AEUOYvy/wAxlYrCAghTqGtSR3epuaQxgpKcoAfhZNy1ALPBmI/n5k946Z9GhYyTzivldYka874RRGJSTWKeXyiBAYuIsQhmgu1hXaOpUIAlLa+8GSSA9IbEInEEUekdxBBsIAlzcN3gkZsQTtpBRNGpSORLRxh1iAB/TEnRPBjvnCLeUnaKeSHtAlhMjoWIglx0A7/CCxK54hVEVLMWCOUWJSXeppBcjwpMJB5RdM0xYhvKERUmFp+Nype9R8S0dkeJJmOE1INmU5rcDUUisM9uYTBlCGKyoi+a59hFgQ1adYn3pywIji5KzRlKo4YUsDU6XEFsM5ooWkRkeJLmKUUcQQoetIy5epJL+2lYp4jhpih6jpwi9DuOkACpqymUojKKre7DS13EPKwWVIlgplia81NzU2eqiGAPX2h7DrWDlNQLKZ+55wDFIEuktKE6ORbc84zsDjlqXlTmyAspahlFjW5zGjWF43kz2Holpf8AE2/00AXJW/C7f7f2hRCVpzLVMJTYAhIDC5Db89oGjxaU5ecm9lEBuQ5c+cViNzlTVgVA3FbdjCuLkJCCwzlvSVEgts8Y6Z4QlQRNKUO4NSzO/aEV4jEO6Seb1/8ALSHQ0pGLly0qfMOFyCMpFgXYVAcVEOeHJaUVhagVWBJVTRswtraEcFhFzQFzqqFBa2tBvrFsJ9nuMqKlAEuUglnBp2tGtR6X4uUpC/8AqguClwC5IADigbUQ7hp5PFlKTYgix2iifD0BWbKAeprRrC8aASnKpSqakn2+hFsQPl5nVrpRqFveJLUtAOx52v8AXaL4RZLkpYfhSbsBc/tDEwE1amnOMlmLq7H60MBWogpKdqjRt4dlvmIa9+UVLAggA6Ma77dIqGngcHOmMcoAPYdaxsS/s6umZQD+3u8ZqPGFq/ECkDSjdALQyieFmrHV3JPdk27QYkm+DF2SQoi4BjPxOHy0auojSVKmuyFDqy7e0ZWKQpJLkg84UVURHUqiigpZcqfnBhhzvFqVBMRatIi5TaxJk0JSHcPdx9cozVjiBdq94CZy1giWwVuRQOWfm1TGfjcbMLCXLOXOApZLDK7HKxclj2ja8EneahwCkJP4gxLUc7601gvpqQRMjKPU56v1jjmKTkzCeAJZgQSdXOagFwGb9ILNxARlCgoqmKyjKkmtw7WHMwpQTKtXrF0zDqIsAQopWGIv/eJLcuVAirJpdOquVaDkIzVmoJ3brBELfaFMtKsKkfXaMbEeIpRPGSWtRUoJWtiwFg1GLfAAwyDHpVygYWm4fmWjgmx3zTzgWM/GylFJFK6/XeFZBypSlaSkhRIUNiGuDexjbUCpLQouUmwdhcvb65Q32Z6Vl4fKoLSogMxyhwC1qvR7+8XnTwgEqISNCCTs/Ddmf4RJOGCnLEbPdh+YbcjpDeFSwCVcQSSQGAAe7fOMeLWs1E5ClKCSFHqfflDEnBSwVKUBmILmtaNQe0XxeAQpSgkqSCLhXsW6gQLy5jJQQNswszM5D3peG/CKISVYh1BwBQPzvs9vflGsmUkEuH6aPaMfF+D8WYzVvRmI/CX2rtDMgqASrIoZk5lA0qKBLksP7QdGGZs02S19bNraM1MmQqq5Uoq1on946Ji1ZjMzJSaABqM5/MXdhpFMIpKk0nFABIYpSTSOmyT2xY8f4ZjSg8JAzUUFXasekxONkplugBSudB0iRIZ8MtPweQpaApaQg3Z/aGXYtRnrVmiRIi5PnJZnTetfhffasdRhyS6nH5RX3PP5RIkP0Rwo5iEl20o/wtHFBaQGpu1xyjsSHxDqiXvmewNS4gEzGAEp4QQz6Acn1MSJGZPaElTNWS24EBmlKHYkFxUEu70AGtaRIkFhHlz1qXlJLN6s1Ty5AQ1NYAMB3+qxIkOJycQWYAa2EAUCNWiRIc9Mgqk5lgFRoM1i1HF7PyjpwSau5OxNBHIkPMlRRc+UhLS0ijABKeHpSlhCuJ8eUhQ/gnKddfqpiRIbIta2HxeYAg0IcB9P3hhU5gaOWpEiRjxh0licYooUVhSASEVYmqgkF0mlzDhxYWKCgNCzP/iORIz01L6QL3tEoaa9okSOel0o+MRaQNYkSNfQUCw3eKr4rJqDf5RIkCcRObeChy2kSJBEkylSHaIghQtfk0SJF5XUiTLBCNdmt7wZUtLM1I7EjfUxRFSZYDEBveApxEtNEinIUiRIOZpr/9k="/>
          <p:cNvSpPr>
            <a:spLocks noChangeAspect="1" noChangeArrowheads="1"/>
          </p:cNvSpPr>
          <p:nvPr/>
        </p:nvSpPr>
        <p:spPr bwMode="auto">
          <a:xfrm>
            <a:off x="155575" y="-1341438"/>
            <a:ext cx="4972050" cy="2800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924093"/>
            <a:ext cx="3624615" cy="271846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5592634" y="6308386"/>
            <a:ext cx="3167521" cy="334169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GB" sz="1500" dirty="0" smtClean="0"/>
              <a:t>Touched the bottom of the Channel</a:t>
            </a:r>
            <a:endParaRPr lang="en-GB" sz="1500" dirty="0">
              <a:solidFill>
                <a:srgbClr val="00B0F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756" y="620688"/>
            <a:ext cx="7819432" cy="286922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6642556"/>
            <a:ext cx="89959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85000"/>
                  </a:schemeClr>
                </a:solidFill>
              </a:rPr>
              <a:t>news.bbc.co.uk</a:t>
            </a:r>
            <a:endParaRPr lang="en-GB" sz="8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20099840">
            <a:off x="1369440" y="3898328"/>
            <a:ext cx="2975947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Mud connects thought islands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I</a:t>
            </a:r>
            <a:r>
              <a:rPr lang="en-US" sz="3200" b="1" kern="1200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t’s Alive!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We are Mud</a:t>
            </a:r>
          </a:p>
          <a:p>
            <a:pPr algn="ctr">
              <a:lnSpc>
                <a:spcPct val="90000"/>
              </a:lnSpc>
              <a:spcBef>
                <a:spcPts val="1200"/>
              </a:spcBef>
            </a:pPr>
            <a:r>
              <a:rPr lang="en-US" sz="3200" b="1" kern="1200" dirty="0" smtClean="0">
                <a:solidFill>
                  <a:srgbClr val="FF0000"/>
                </a:solidFill>
                <a:effectLst>
                  <a:glow rad="101600">
                    <a:srgbClr val="0070C0">
                      <a:alpha val="40000"/>
                    </a:srgbClr>
                  </a:glow>
                </a:effectLst>
              </a:rPr>
              <a:t>I am Mud</a:t>
            </a:r>
            <a:endParaRPr lang="en-US" sz="3200" b="1" kern="1200" dirty="0">
              <a:solidFill>
                <a:srgbClr val="FF0000"/>
              </a:solidFill>
              <a:effectLst>
                <a:glow rad="101600">
                  <a:srgbClr val="0070C0">
                    <a:alpha val="40000"/>
                  </a:srgb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082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55776" y="5805264"/>
            <a:ext cx="5688632" cy="81849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 smtClean="0"/>
              <a:t>Why  work  in  Earth ?</a:t>
            </a:r>
            <a:endParaRPr lang="en-GB" sz="2000" b="1" dirty="0">
              <a:solidFill>
                <a:srgbClr val="00B0F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332656"/>
            <a:ext cx="6654510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0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765" y="3930894"/>
            <a:ext cx="4572000" cy="29271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935" y="0"/>
            <a:ext cx="3842065" cy="3835787"/>
          </a:xfrm>
          <a:prstGeom prst="rect">
            <a:avLst/>
          </a:prstGeom>
        </p:spPr>
      </p:pic>
      <p:pic>
        <p:nvPicPr>
          <p:cNvPr id="5" name="Picture 2" descr="http://cdn.classfmonline.com/kitnes/data/2015/12/29/1.8516593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4" y="-436864"/>
            <a:ext cx="4972050" cy="3162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23929" y="-28540"/>
            <a:ext cx="176567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 smtClean="0"/>
              <a:t>Make </a:t>
            </a:r>
          </a:p>
          <a:p>
            <a:pPr algn="ctr"/>
            <a:r>
              <a:rPr lang="en-GB" sz="2000" b="1" dirty="0" smtClean="0"/>
              <a:t>an </a:t>
            </a:r>
          </a:p>
          <a:p>
            <a:pPr algn="ctr"/>
            <a:r>
              <a:rPr lang="en-GB" sz="2000" b="1" dirty="0" smtClean="0"/>
              <a:t>Explosion</a:t>
            </a:r>
          </a:p>
          <a:p>
            <a:pPr algn="ctr"/>
            <a:endParaRPr lang="en-GB" sz="2000" b="1" dirty="0" smtClean="0"/>
          </a:p>
          <a:p>
            <a:pPr algn="ctr"/>
            <a:r>
              <a:rPr lang="en-GB" sz="800" b="1" dirty="0" smtClean="0"/>
              <a:t> </a:t>
            </a:r>
            <a:endParaRPr lang="en-GB" sz="800" b="1" dirty="0"/>
          </a:p>
          <a:p>
            <a:pPr algn="ctr"/>
            <a:r>
              <a:rPr lang="en-GB" sz="2000" b="1" dirty="0" smtClean="0"/>
              <a:t>Make </a:t>
            </a:r>
          </a:p>
          <a:p>
            <a:pPr algn="ctr"/>
            <a:r>
              <a:rPr lang="en-GB" sz="2000" b="1" dirty="0" smtClean="0"/>
              <a:t>a  </a:t>
            </a:r>
          </a:p>
          <a:p>
            <a:pPr algn="ctr"/>
            <a:r>
              <a:rPr lang="en-GB" sz="2000" b="1" dirty="0" smtClean="0"/>
              <a:t>Splash</a:t>
            </a:r>
          </a:p>
        </p:txBody>
      </p:sp>
      <p:pic>
        <p:nvPicPr>
          <p:cNvPr id="1026" name="Picture 2" descr="http://applenapps.com/wp-content/uploads/2012/02/marvel_graphic_novels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3361" y="3000021"/>
            <a:ext cx="5137409" cy="3857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6642555"/>
            <a:ext cx="788999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Marvel comics</a:t>
            </a:r>
            <a:endParaRPr lang="en-GB" sz="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077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27542" y="3168887"/>
            <a:ext cx="256910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400" b="1" dirty="0" smtClean="0"/>
              <a:t>Land Art, Earth Art</a:t>
            </a:r>
          </a:p>
          <a:p>
            <a:pPr algn="ctr"/>
            <a:r>
              <a:rPr lang="en-GB" sz="2200" b="1" dirty="0" smtClean="0"/>
              <a:t>(make it accessible </a:t>
            </a:r>
          </a:p>
          <a:p>
            <a:pPr algn="ctr"/>
            <a:r>
              <a:rPr lang="en-GB" sz="2200" b="1" dirty="0" smtClean="0"/>
              <a:t>and relevant)</a:t>
            </a:r>
            <a:endParaRPr lang="en-GB" sz="2200" dirty="0"/>
          </a:p>
        </p:txBody>
      </p:sp>
      <p:sp>
        <p:nvSpPr>
          <p:cNvPr id="8" name="Rectangle 7"/>
          <p:cNvSpPr/>
          <p:nvPr/>
        </p:nvSpPr>
        <p:spPr>
          <a:xfrm>
            <a:off x="6438584" y="3440304"/>
            <a:ext cx="2340705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800" b="1" dirty="0" smtClean="0"/>
              <a:t>Faces </a:t>
            </a:r>
          </a:p>
          <a:p>
            <a:pPr algn="ctr">
              <a:lnSpc>
                <a:spcPct val="90000"/>
              </a:lnSpc>
            </a:pPr>
            <a:r>
              <a:rPr lang="en-GB" sz="2000" b="1" dirty="0" smtClean="0"/>
              <a:t>avoid them</a:t>
            </a:r>
          </a:p>
          <a:p>
            <a:pPr algn="ctr">
              <a:lnSpc>
                <a:spcPct val="90000"/>
              </a:lnSpc>
            </a:pPr>
            <a:r>
              <a:rPr lang="en-GB" sz="2000" b="1" dirty="0" smtClean="0"/>
              <a:t>(skill and specificity)</a:t>
            </a:r>
            <a:endParaRPr lang="en-GB" sz="20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56" name="Picture 8" descr="http://2.bp.blogspot.com/-yw8RmHQpSKQ/TtThfWDcL3I/AAAAAAAACI0/6Qy5fgW1viU/s640/SarkPanorama3We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60" y="4513889"/>
            <a:ext cx="9144001" cy="234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8065484" y="3002969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Anthonygormley.com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2060" name="Picture 12" descr="http://i1122.photobucket.com/albums/l534/mesalina131/Turkesa_LO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246" y="-7720"/>
            <a:ext cx="24955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5984946" y="-67079"/>
            <a:ext cx="64472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t</a:t>
            </a:r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aringa.net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998034" y="4422159"/>
            <a:ext cx="2905219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500" dirty="0" smtClean="0"/>
              <a:t>Sark, Grand </a:t>
            </a:r>
            <a:r>
              <a:rPr lang="en-GB" sz="1500" dirty="0" err="1" smtClean="0"/>
              <a:t>Greve</a:t>
            </a:r>
            <a:r>
              <a:rPr lang="en-GB" sz="1500" dirty="0" smtClean="0"/>
              <a:t>, Channel Islands</a:t>
            </a:r>
            <a:endParaRPr lang="en-GB" sz="15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4247" y="-7720"/>
            <a:ext cx="2337893" cy="3022372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717400" y="2941414"/>
            <a:ext cx="125579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/>
              <a:t>The </a:t>
            </a:r>
            <a:r>
              <a:rPr lang="en-GB" sz="1600" dirty="0" err="1" smtClean="0"/>
              <a:t>Gormley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453458" y="3655018"/>
            <a:ext cx="3070428" cy="3308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550" dirty="0" err="1" smtClean="0"/>
              <a:t>Turkesa</a:t>
            </a:r>
            <a:r>
              <a:rPr lang="en-GB" sz="1550" dirty="0" smtClean="0"/>
              <a:t>, street artist &amp; Tattooist</a:t>
            </a:r>
            <a:endParaRPr lang="en-GB" sz="155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-84100" y="4355234"/>
            <a:ext cx="190949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>
                <a:solidFill>
                  <a:schemeClr val="bg1">
                    <a:lumMod val="75000"/>
                  </a:schemeClr>
                </a:solidFill>
              </a:rPr>
              <a:t>andrewfowlerphotography.blogspot.com</a:t>
            </a:r>
          </a:p>
        </p:txBody>
      </p:sp>
      <p:pic>
        <p:nvPicPr>
          <p:cNvPr id="2050" name="Picture 2" descr="http://www.richardlong.org/Images/index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0583" y="-4644"/>
            <a:ext cx="3548905" cy="2340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15"/>
          <p:cNvSpPr/>
          <p:nvPr/>
        </p:nvSpPr>
        <p:spPr>
          <a:xfrm>
            <a:off x="-20984" y="2320276"/>
            <a:ext cx="8659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800" dirty="0" smtClean="0">
                <a:solidFill>
                  <a:schemeClr val="bg1">
                    <a:lumMod val="75000"/>
                  </a:schemeClr>
                </a:solidFill>
              </a:rPr>
              <a:t>RichardLong.org</a:t>
            </a:r>
            <a:endParaRPr lang="en-GB" sz="8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7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redtreetimes.files.wordpress.com/2011/11/archaeology-rainbows-end-small.jpg?w=360&amp;h=24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0"/>
            <a:ext cx="3991876" cy="266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67544" y="266158"/>
            <a:ext cx="3647305" cy="5923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sz="3300" b="1" dirty="0" smtClean="0"/>
          </a:p>
          <a:p>
            <a:pPr>
              <a:lnSpc>
                <a:spcPct val="90000"/>
              </a:lnSpc>
            </a:pPr>
            <a:endParaRPr lang="en-GB" sz="3000" b="1" dirty="0" smtClean="0"/>
          </a:p>
          <a:p>
            <a:pPr>
              <a:lnSpc>
                <a:spcPct val="90000"/>
              </a:lnSpc>
            </a:pPr>
            <a:r>
              <a:rPr lang="en-GB" sz="3000" b="1" dirty="0" smtClean="0"/>
              <a:t>Earth as a document</a:t>
            </a:r>
          </a:p>
          <a:p>
            <a:pPr>
              <a:lnSpc>
                <a:spcPct val="90000"/>
              </a:lnSpc>
            </a:pPr>
            <a:endParaRPr lang="en-GB" sz="3000" b="1" dirty="0"/>
          </a:p>
          <a:p>
            <a:pPr>
              <a:lnSpc>
                <a:spcPct val="90000"/>
              </a:lnSpc>
            </a:pPr>
            <a:endParaRPr lang="en-GB" sz="3000" b="1" dirty="0" smtClean="0"/>
          </a:p>
          <a:p>
            <a:pPr>
              <a:lnSpc>
                <a:spcPct val="90000"/>
              </a:lnSpc>
            </a:pPr>
            <a:r>
              <a:rPr lang="en-GB" sz="3000" b="1" dirty="0" smtClean="0"/>
              <a:t>Digging, touching…</a:t>
            </a:r>
            <a:endParaRPr lang="en-GB" sz="3000" b="1" dirty="0"/>
          </a:p>
          <a:p>
            <a:pPr>
              <a:lnSpc>
                <a:spcPct val="90000"/>
              </a:lnSpc>
            </a:pPr>
            <a:r>
              <a:rPr lang="en-GB" sz="3000" b="1" dirty="0" smtClean="0"/>
              <a:t>The feel of earth on your skin</a:t>
            </a:r>
          </a:p>
          <a:p>
            <a:pPr>
              <a:lnSpc>
                <a:spcPct val="90000"/>
              </a:lnSpc>
            </a:pPr>
            <a:endParaRPr lang="en-GB" sz="3000" b="1" dirty="0"/>
          </a:p>
          <a:p>
            <a:pPr>
              <a:lnSpc>
                <a:spcPct val="90000"/>
              </a:lnSpc>
            </a:pPr>
            <a:endParaRPr lang="en-GB" sz="3000" b="1" dirty="0" smtClean="0"/>
          </a:p>
          <a:p>
            <a:pPr>
              <a:lnSpc>
                <a:spcPct val="90000"/>
              </a:lnSpc>
            </a:pPr>
            <a:r>
              <a:rPr lang="en-GB" sz="2800" b="1" dirty="0"/>
              <a:t>Truth, set in layers</a:t>
            </a:r>
            <a:endParaRPr lang="en-GB" sz="2800" dirty="0">
              <a:solidFill>
                <a:schemeClr val="bg1">
                  <a:lumMod val="75000"/>
                </a:schemeClr>
              </a:solidFill>
            </a:endParaRPr>
          </a:p>
          <a:p>
            <a:pPr>
              <a:lnSpc>
                <a:spcPct val="90000"/>
              </a:lnSpc>
            </a:pPr>
            <a:endParaRPr lang="en-GB" sz="3000" b="1" dirty="0"/>
          </a:p>
          <a:p>
            <a:pPr>
              <a:lnSpc>
                <a:spcPct val="90000"/>
              </a:lnSpc>
            </a:pPr>
            <a:r>
              <a:rPr lang="en-GB" sz="3000" b="1" dirty="0" smtClean="0"/>
              <a:t> </a:t>
            </a:r>
            <a:endParaRPr lang="en-GB" sz="3000" b="1" dirty="0"/>
          </a:p>
          <a:p>
            <a:pPr>
              <a:lnSpc>
                <a:spcPct val="90000"/>
              </a:lnSpc>
            </a:pPr>
            <a:endParaRPr lang="en-GB" sz="3000" b="1" dirty="0" smtClean="0"/>
          </a:p>
        </p:txBody>
      </p:sp>
      <p:sp>
        <p:nvSpPr>
          <p:cNvPr id="4" name="Rectangle 3"/>
          <p:cNvSpPr/>
          <p:nvPr/>
        </p:nvSpPr>
        <p:spPr>
          <a:xfrm>
            <a:off x="6345808" y="2854408"/>
            <a:ext cx="279819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700" dirty="0">
                <a:solidFill>
                  <a:schemeClr val="bg1">
                    <a:lumMod val="75000"/>
                  </a:schemeClr>
                </a:solidFill>
              </a:rPr>
              <a:t>http://redtreetimes.com/2011/11/30/archaeology-rainbows-end/</a:t>
            </a:r>
          </a:p>
        </p:txBody>
      </p:sp>
      <p:sp>
        <p:nvSpPr>
          <p:cNvPr id="5" name="Rectangle 4"/>
          <p:cNvSpPr/>
          <p:nvPr/>
        </p:nvSpPr>
        <p:spPr>
          <a:xfrm>
            <a:off x="6710498" y="2668204"/>
            <a:ext cx="2426242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i="1" dirty="0" smtClean="0"/>
              <a:t>‘The New Dawn’ </a:t>
            </a:r>
            <a:r>
              <a:rPr lang="en-GB" sz="1400" dirty="0" smtClean="0"/>
              <a:t>by G.C. Myers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036" y="3089239"/>
            <a:ext cx="4493964" cy="337047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35936" y="5013176"/>
            <a:ext cx="21965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en-GB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4650036" y="6494488"/>
            <a:ext cx="3308021" cy="2862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smtClean="0"/>
              <a:t>Me and Stuart, archaeological dig in Russia</a:t>
            </a:r>
            <a:endParaRPr lang="en-GB" sz="14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20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201" y="312094"/>
            <a:ext cx="411163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000" dirty="0" smtClean="0"/>
              <a:t>Archaeology:    </a:t>
            </a:r>
            <a:r>
              <a:rPr lang="en-GB" sz="3200" b="1" dirty="0" smtClean="0"/>
              <a:t>Fact  vs  Truth</a:t>
            </a:r>
            <a:endParaRPr lang="en-GB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0"/>
            <a:ext cx="3087905" cy="259418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228356" y="742757"/>
            <a:ext cx="1829842" cy="1865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2060"/>
                </a:solidFill>
              </a:rPr>
              <a:t>Russian Romanov Imperial family:</a:t>
            </a:r>
          </a:p>
          <a:p>
            <a:pPr algn="r">
              <a:lnSpc>
                <a:spcPct val="90000"/>
              </a:lnSpc>
            </a:pPr>
            <a:r>
              <a:rPr lang="en-GB" sz="1600" dirty="0" smtClean="0">
                <a:solidFill>
                  <a:srgbClr val="002060"/>
                </a:solidFill>
              </a:rPr>
              <a:t>Tsar Nicholas II and family, including Princess Anastasia and Alexei </a:t>
            </a:r>
            <a:r>
              <a:rPr lang="en-GB" sz="1600" dirty="0">
                <a:solidFill>
                  <a:srgbClr val="002060"/>
                </a:solidFill>
              </a:rPr>
              <a:t>(haemophiliac) </a:t>
            </a:r>
            <a:r>
              <a:rPr lang="en-GB" sz="1600" dirty="0" smtClean="0">
                <a:solidFill>
                  <a:srgbClr val="002060"/>
                </a:solidFill>
              </a:rPr>
              <a:t>heir to the throne</a:t>
            </a:r>
            <a:endParaRPr lang="en-GB" sz="1600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808" y="903479"/>
            <a:ext cx="3886200" cy="5344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556" y="3140968"/>
            <a:ext cx="4474443" cy="342116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669556" y="6557918"/>
            <a:ext cx="4474443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600" dirty="0" smtClean="0">
                <a:solidFill>
                  <a:srgbClr val="000000"/>
                </a:solidFill>
              </a:rPr>
              <a:t>Alexander </a:t>
            </a:r>
            <a:r>
              <a:rPr lang="en-GB" sz="1600" dirty="0" err="1" smtClean="0">
                <a:solidFill>
                  <a:srgbClr val="000000"/>
                </a:solidFill>
              </a:rPr>
              <a:t>Avdonin</a:t>
            </a:r>
            <a:r>
              <a:rPr lang="en-GB" sz="1600" dirty="0" smtClean="0">
                <a:solidFill>
                  <a:srgbClr val="000000"/>
                </a:solidFill>
              </a:rPr>
              <a:t> examines team’s findings, 2007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6304002"/>
            <a:ext cx="389199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500" dirty="0" smtClean="0">
                <a:solidFill>
                  <a:srgbClr val="000000"/>
                </a:solidFill>
              </a:rPr>
              <a:t>Alexander </a:t>
            </a:r>
            <a:r>
              <a:rPr lang="en-GB" sz="1500" dirty="0" err="1" smtClean="0">
                <a:solidFill>
                  <a:srgbClr val="000000"/>
                </a:solidFill>
              </a:rPr>
              <a:t>Avdonin</a:t>
            </a:r>
            <a:r>
              <a:rPr lang="en-GB" sz="1500" dirty="0" smtClean="0">
                <a:solidFill>
                  <a:srgbClr val="000000"/>
                </a:solidFill>
              </a:rPr>
              <a:t> and </a:t>
            </a:r>
            <a:r>
              <a:rPr lang="en-GB" sz="1500" dirty="0" err="1" smtClean="0">
                <a:solidFill>
                  <a:srgbClr val="000000"/>
                </a:solidFill>
              </a:rPr>
              <a:t>Gregoriy</a:t>
            </a:r>
            <a:r>
              <a:rPr lang="en-GB" sz="1500" dirty="0" smtClean="0">
                <a:solidFill>
                  <a:srgbClr val="000000"/>
                </a:solidFill>
              </a:rPr>
              <a:t> </a:t>
            </a:r>
            <a:r>
              <a:rPr lang="en-GB" sz="1500" dirty="0" err="1" smtClean="0">
                <a:solidFill>
                  <a:srgbClr val="000000"/>
                </a:solidFill>
              </a:rPr>
              <a:t>Zaitzev</a:t>
            </a:r>
            <a:r>
              <a:rPr lang="en-GB" sz="1500" dirty="0" smtClean="0">
                <a:solidFill>
                  <a:srgbClr val="000000"/>
                </a:solidFill>
              </a:rPr>
              <a:t> with Michael Buchanan-Smart at the gravesite, 2004</a:t>
            </a:r>
            <a:endParaRPr lang="en-GB" sz="1500" dirty="0">
              <a:solidFill>
                <a:srgbClr val="00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3618" y="2621579"/>
            <a:ext cx="4920381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en-GB" sz="1500" dirty="0" smtClean="0">
                <a:solidFill>
                  <a:srgbClr val="000000"/>
                </a:solidFill>
              </a:rPr>
              <a:t>Executed 17 </a:t>
            </a:r>
            <a:r>
              <a:rPr lang="en-GB" sz="1500" smtClean="0">
                <a:solidFill>
                  <a:srgbClr val="000000"/>
                </a:solidFill>
              </a:rPr>
              <a:t>July 1918</a:t>
            </a:r>
            <a:r>
              <a:rPr lang="en-GB" sz="1500" dirty="0" smtClean="0">
                <a:solidFill>
                  <a:srgbClr val="000000"/>
                </a:solidFill>
              </a:rPr>
              <a:t>.  Found 1991 (1979) and 2007 (2004)</a:t>
            </a:r>
            <a:endParaRPr lang="en-GB" sz="15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3249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28247"/>
            <a:ext cx="2088232" cy="3000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500" dirty="0" smtClean="0">
                <a:solidFill>
                  <a:srgbClr val="000000"/>
                </a:solidFill>
              </a:rPr>
              <a:t>2005, top part of Fibula</a:t>
            </a:r>
            <a:endParaRPr lang="en-GB" sz="1500" dirty="0">
              <a:solidFill>
                <a:srgbClr val="000000"/>
              </a:solidFill>
            </a:endParaRPr>
          </a:p>
        </p:txBody>
      </p:sp>
      <p:pic>
        <p:nvPicPr>
          <p:cNvPr id="3" name="Picture 2" descr="C:\M\M_images\Russia2005photos\DSCN373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1361"/>
            <a:ext cx="3698075" cy="283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3386476"/>
            <a:ext cx="2555776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smtClean="0">
                <a:solidFill>
                  <a:srgbClr val="000000"/>
                </a:solidFill>
              </a:rPr>
              <a:t>Alexander </a:t>
            </a:r>
            <a:r>
              <a:rPr lang="en-GB" sz="1400" dirty="0" err="1" smtClean="0">
                <a:solidFill>
                  <a:srgbClr val="000000"/>
                </a:solidFill>
              </a:rPr>
              <a:t>Avdonin</a:t>
            </a:r>
            <a:r>
              <a:rPr lang="en-GB" sz="1400" dirty="0" smtClean="0">
                <a:solidFill>
                  <a:srgbClr val="000000"/>
                </a:solidFill>
              </a:rPr>
              <a:t> on site, 2007</a:t>
            </a:r>
            <a:endParaRPr lang="en-GB" sz="140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0"/>
            <a:ext cx="1449989" cy="25233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99992" y="2961744"/>
            <a:ext cx="3888432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2400" dirty="0" smtClean="0">
                <a:solidFill>
                  <a:srgbClr val="000000"/>
                </a:solidFill>
              </a:rPr>
              <a:t>The  more  beautiful  Truth …</a:t>
            </a:r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3074" name="Picture 2" descr="https://upload.wikimedia.org/wikipedia/commons/8/88/AnastasiawithAlexei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50"/>
          <a:stretch/>
        </p:blipFill>
        <p:spPr bwMode="auto">
          <a:xfrm>
            <a:off x="5006815" y="3429000"/>
            <a:ext cx="3169530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4664" y="694638"/>
            <a:ext cx="3456384" cy="1728192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425709" y="99286"/>
            <a:ext cx="2699712" cy="31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GB" sz="1400" dirty="0" smtClean="0">
                <a:solidFill>
                  <a:srgbClr val="000000"/>
                </a:solidFill>
                <a:sym typeface="Wingdings" panose="05000000000000000000" pitchFamily="2" charset="2"/>
              </a:rPr>
              <a:t></a:t>
            </a:r>
            <a:r>
              <a:rPr lang="en-GB" sz="1500" dirty="0" smtClean="0">
                <a:solidFill>
                  <a:srgbClr val="000000"/>
                </a:solidFill>
                <a:sym typeface="Wingdings" panose="05000000000000000000" pitchFamily="2" charset="2"/>
              </a:rPr>
              <a:t>  </a:t>
            </a:r>
            <a:r>
              <a:rPr lang="en-GB" sz="1600" dirty="0" smtClean="0">
                <a:solidFill>
                  <a:srgbClr val="000000"/>
                </a:solidFill>
              </a:rPr>
              <a:t>The secret site, June 2007</a:t>
            </a:r>
            <a:endParaRPr lang="en-GB" sz="1600" dirty="0">
              <a:solidFill>
                <a:srgbClr val="000000"/>
              </a:solidFill>
            </a:endParaRPr>
          </a:p>
        </p:txBody>
      </p:sp>
      <p:pic>
        <p:nvPicPr>
          <p:cNvPr id="11" name="Picture 4" descr="DSC0107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" y="3646961"/>
            <a:ext cx="4280396" cy="32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754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4.bp.blogspot.com/-MAqmQeLvkec/T5BoMJ0vYAI/AAAAAAAABXE/ncDk2mv_TWk/s1600/The_Pied_Piper2+Elisabeth_Alba_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" y="-1"/>
            <a:ext cx="9152115" cy="7199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3960440" cy="864096"/>
          </a:xfrm>
        </p:spPr>
        <p:txBody>
          <a:bodyPr>
            <a:noAutofit/>
          </a:bodyPr>
          <a:lstStyle/>
          <a:p>
            <a:r>
              <a:rPr lang="en-GB" sz="4000" dirty="0">
                <a:solidFill>
                  <a:srgbClr val="FFFF00"/>
                </a:solidFill>
              </a:rPr>
              <a:t> </a:t>
            </a:r>
            <a:r>
              <a:rPr lang="en-GB" sz="5400" dirty="0" smtClean="0">
                <a:solidFill>
                  <a:srgbClr val="FFFF00"/>
                </a:solidFill>
              </a:rPr>
              <a:t>Make  Magic</a:t>
            </a:r>
            <a:r>
              <a:rPr lang="en-GB" sz="4000" dirty="0" smtClean="0">
                <a:solidFill>
                  <a:srgbClr val="FFFF00"/>
                </a:solidFill>
              </a:rPr>
              <a:t/>
            </a:r>
            <a:br>
              <a:rPr lang="en-GB" sz="4000" dirty="0" smtClean="0">
                <a:solidFill>
                  <a:srgbClr val="FFFF00"/>
                </a:solidFill>
              </a:rPr>
            </a:br>
            <a:r>
              <a:rPr lang="en-GB" sz="3200" dirty="0" smtClean="0">
                <a:solidFill>
                  <a:srgbClr val="FFFF00"/>
                </a:solidFill>
              </a:rPr>
              <a:t>Not Art</a:t>
            </a:r>
            <a:endParaRPr lang="en-GB" sz="3200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825506" y="6079909"/>
            <a:ext cx="31927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The Pied Piper by </a:t>
            </a:r>
            <a:r>
              <a:rPr lang="en-GB" dirty="0">
                <a:hlinkClick r:id="rId3"/>
              </a:rPr>
              <a:t>Elisabeth Alba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16139" y="6364129"/>
            <a:ext cx="545435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http://steelthistles.blogspot.co.uk/2012/04/pied-piper-of-hamelin.html</a:t>
            </a:r>
          </a:p>
        </p:txBody>
      </p:sp>
    </p:spTree>
    <p:extLst>
      <p:ext uri="{BB962C8B-B14F-4D97-AF65-F5344CB8AC3E}">
        <p14:creationId xmlns:p14="http://schemas.microsoft.com/office/powerpoint/2010/main" val="395257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475656" y="2394482"/>
            <a:ext cx="6048672" cy="1800200"/>
          </a:xfrm>
        </p:spPr>
        <p:txBody>
          <a:bodyPr/>
          <a:lstStyle/>
          <a:p>
            <a:pPr algn="ctr"/>
            <a:r>
              <a:rPr lang="en-GB" dirty="0" smtClean="0"/>
              <a:t>We live in thought space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8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38200" y="404664"/>
            <a:ext cx="7772400" cy="720080"/>
          </a:xfrm>
        </p:spPr>
        <p:txBody>
          <a:bodyPr/>
          <a:lstStyle/>
          <a:p>
            <a:r>
              <a:rPr lang="en-GB" sz="2800" dirty="0" smtClean="0"/>
              <a:t>Predominantly natural surroundings…</a:t>
            </a:r>
            <a:endParaRPr lang="en-GB" sz="28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838200" y="1916831"/>
            <a:ext cx="7620000" cy="4555703"/>
          </a:xfrm>
          <a:prstGeom prst="rect">
            <a:avLst/>
          </a:prstGeom>
        </p:spPr>
        <p:txBody>
          <a:bodyPr/>
          <a:lstStyle>
            <a:lvl1pPr marL="282575" indent="-282575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1" charset="2"/>
              <a:buChar char="§"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63588" indent="-188913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2pPr>
            <a:lvl3pPr marL="1141413" indent="-187325" algn="l" rtl="0" fontAlgn="base">
              <a:spcBef>
                <a:spcPct val="20000"/>
              </a:spcBef>
              <a:spcAft>
                <a:spcPct val="0"/>
              </a:spcAft>
              <a:buClr>
                <a:srgbClr val="002147"/>
              </a:buClr>
              <a:buSzPct val="80000"/>
              <a:buFont typeface="Wingdings" pitchFamily="1" charset="2"/>
              <a:buChar char="§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519238" indent="-187325" algn="l" rtl="0" fontAlgn="base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+mn-ea"/>
              </a:defRPr>
            </a:lvl4pPr>
            <a:lvl5pPr marL="18986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3558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8130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2702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727450" indent="-188913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</a:pPr>
            <a:endParaRPr lang="en-GB" sz="1600" kern="0" dirty="0"/>
          </a:p>
        </p:txBody>
      </p:sp>
      <p:pic>
        <p:nvPicPr>
          <p:cNvPr id="6" name="Picture 8" descr="http://www.wired.com/wiredscience/wp-content/gallery/uncontactedtribe/uncontacted_family-w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4950" y="1484784"/>
            <a:ext cx="6286500" cy="4181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995936" y="6026258"/>
            <a:ext cx="4320480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Uncontacted tribe in Western Brazil, possibly </a:t>
            </a:r>
            <a:r>
              <a:rPr lang="en-GB" sz="900" dirty="0" err="1" smtClean="0"/>
              <a:t>Panoan</a:t>
            </a:r>
            <a:endParaRPr lang="en-GB" sz="900" dirty="0" smtClean="0"/>
          </a:p>
          <a:p>
            <a:pPr algn="r"/>
            <a:r>
              <a:rPr lang="en-GB" sz="700" dirty="0" smtClean="0"/>
              <a:t>Image </a:t>
            </a:r>
            <a:r>
              <a:rPr lang="en-GB" sz="700" dirty="0"/>
              <a:t>courtesy of </a:t>
            </a:r>
            <a:r>
              <a:rPr lang="en-GB" sz="700" dirty="0" smtClean="0"/>
              <a:t>Brandon </a:t>
            </a:r>
            <a:r>
              <a:rPr lang="en-GB" sz="700" dirty="0" err="1" smtClean="0"/>
              <a:t>Keim</a:t>
            </a:r>
            <a:r>
              <a:rPr lang="en-GB" sz="700" dirty="0" smtClean="0"/>
              <a:t>, freelance journalist, and Wired, 2011 </a:t>
            </a:r>
            <a:r>
              <a:rPr lang="en-GB" sz="700" dirty="0" smtClean="0">
                <a:hlinkClick r:id="rId3"/>
              </a:rPr>
              <a:t>http</a:t>
            </a:r>
            <a:r>
              <a:rPr lang="en-GB" sz="700" dirty="0">
                <a:hlinkClick r:id="rId3"/>
              </a:rPr>
              <a:t>://www.wired.com/2011/02/uncontacted-tribe</a:t>
            </a:r>
            <a:r>
              <a:rPr lang="en-GB" sz="700" dirty="0" smtClean="0">
                <a:hlinkClick r:id="rId3"/>
              </a:rPr>
              <a:t>/</a:t>
            </a:r>
            <a:r>
              <a:rPr lang="en-GB" sz="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13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85800" y="287339"/>
            <a:ext cx="7702624" cy="62138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Results of thought…   </a:t>
            </a:r>
            <a:r>
              <a:rPr lang="en-GB" sz="1800" dirty="0" smtClean="0"/>
              <a:t>(except for the water and the sky)</a:t>
            </a:r>
            <a:endParaRPr lang="en-GB" sz="1800" dirty="0"/>
          </a:p>
        </p:txBody>
      </p:sp>
      <p:pic>
        <p:nvPicPr>
          <p:cNvPr id="6" name="Picture 2" descr="http://gloholiday.com/wp-content/uploads/2012/09/Perth-Ci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980728"/>
            <a:ext cx="6120680" cy="4590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635896" y="6026258"/>
            <a:ext cx="432048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900" dirty="0" smtClean="0"/>
              <a:t>Perth, Australia</a:t>
            </a:r>
          </a:p>
          <a:p>
            <a:pPr algn="r"/>
            <a:endParaRPr lang="en-GB" sz="500" dirty="0" smtClean="0"/>
          </a:p>
          <a:p>
            <a:pPr algn="r"/>
            <a:r>
              <a:rPr lang="en-GB" sz="700" dirty="0" smtClean="0"/>
              <a:t>Image </a:t>
            </a:r>
            <a:r>
              <a:rPr lang="en-GB" sz="700" dirty="0"/>
              <a:t>courtesy </a:t>
            </a:r>
            <a:r>
              <a:rPr lang="en-GB" sz="700" dirty="0" err="1" smtClean="0"/>
              <a:t>GloHoliday</a:t>
            </a:r>
            <a:r>
              <a:rPr lang="en-GB" sz="700" dirty="0" smtClean="0"/>
              <a:t>  </a:t>
            </a:r>
            <a:r>
              <a:rPr lang="en-GB" sz="700" dirty="0" smtClean="0">
                <a:hlinkClick r:id="rId3"/>
              </a:rPr>
              <a:t>http</a:t>
            </a:r>
            <a:r>
              <a:rPr lang="en-GB" sz="700" dirty="0">
                <a:hlinkClick r:id="rId3"/>
              </a:rPr>
              <a:t>://www.gloholiday.com/famous-places-in-perth-australia</a:t>
            </a:r>
            <a:r>
              <a:rPr lang="en-GB" sz="700" dirty="0" smtClean="0">
                <a:hlinkClick r:id="rId3"/>
              </a:rPr>
              <a:t>/</a:t>
            </a:r>
            <a:r>
              <a:rPr lang="en-GB" sz="700" dirty="0" smtClean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62262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8840"/>
            <a:ext cx="2123728" cy="2831638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75656" y="332656"/>
            <a:ext cx="5040560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 smtClean="0"/>
              <a:t>Artist   as   Magician</a:t>
            </a: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700808"/>
            <a:ext cx="2667178" cy="35709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326" y="1412776"/>
            <a:ext cx="3820542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vignette2.wikia.nocookie.net/starwars/images/b/b9/Alan_Moore.jpg/revision/latest/scale-to-width-down/500?cb=200902261910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73299"/>
            <a:ext cx="2664296" cy="435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" y="6237312"/>
            <a:ext cx="249459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400" dirty="0" smtClean="0"/>
              <a:t>Alan Moore</a:t>
            </a:r>
          </a:p>
          <a:p>
            <a:r>
              <a:rPr lang="en-GB" sz="1000" dirty="0" smtClean="0"/>
              <a:t>http</a:t>
            </a:r>
            <a:r>
              <a:rPr lang="en-GB" sz="1000" dirty="0"/>
              <a:t>://starwars.wikia.com/wiki/Alan_Moore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7504" y="260648"/>
            <a:ext cx="9036496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2800" dirty="0" smtClean="0"/>
              <a:t>   </a:t>
            </a:r>
            <a:r>
              <a:rPr lang="en-GB" sz="3200" dirty="0" smtClean="0"/>
              <a:t>The meaning of “Magic”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sz="2000" dirty="0">
              <a:solidFill>
                <a:srgbClr val="00B0F0"/>
              </a:solidFill>
            </a:endParaRPr>
          </a:p>
        </p:txBody>
      </p:sp>
      <p:pic>
        <p:nvPicPr>
          <p:cNvPr id="2054" name="Picture 6" descr="http://cdn2.hubspot.net/hub/299588/file-2531082232-jpg/neuroscienc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60648"/>
            <a:ext cx="3810000" cy="40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98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AA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04" y="6630228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kern="1200" dirty="0" smtClean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go-astronomy.com</a:t>
            </a:r>
            <a:endParaRPr lang="en-US" sz="80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548680"/>
            <a:ext cx="74168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What makes the grass green?</a:t>
            </a:r>
          </a:p>
          <a:p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b="1" kern="1200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Actors</a:t>
            </a:r>
          </a:p>
          <a:p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      Marilyn Monroe           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             </a:t>
            </a:r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                 Julia Roberts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Pretty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Woman     Erin </a:t>
            </a:r>
            <a:r>
              <a:rPr lang="en-US" sz="2400" b="1" dirty="0" err="1">
                <a:solidFill>
                  <a:schemeClr val="bg1">
                    <a:lumMod val="95000"/>
                  </a:schemeClr>
                </a:solidFill>
              </a:rPr>
              <a:t>Brokovich</a:t>
            </a:r>
            <a:endParaRPr lang="en-US" sz="2400" b="1" dirty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         “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Actresses”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                             Scarlet </a:t>
            </a:r>
            <a:r>
              <a:rPr lang="en-US" sz="2400" b="1" dirty="0" err="1" smtClean="0">
                <a:solidFill>
                  <a:schemeClr val="bg1">
                    <a:lumMod val="95000"/>
                  </a:schemeClr>
                </a:solidFill>
              </a:rPr>
              <a:t>Johanssen</a:t>
            </a:r>
            <a:endParaRPr lang="en-US" sz="2400" b="1" dirty="0" smtClean="0">
              <a:solidFill>
                <a:schemeClr val="bg1">
                  <a:lumMod val="95000"/>
                </a:schemeClr>
              </a:solidFill>
            </a:endParaRPr>
          </a:p>
          <a:p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           Lost in Translation                      Superhero movies</a:t>
            </a:r>
          </a:p>
          <a:p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       Karaoke scene</a:t>
            </a:r>
          </a:p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en-US" sz="2400" b="1" dirty="0" smtClean="0">
                <a:solidFill>
                  <a:schemeClr val="bg1">
                    <a:lumMod val="95000"/>
                  </a:schemeClr>
                </a:solidFill>
              </a:rPr>
              <a:t>Bill Murray</a:t>
            </a:r>
          </a:p>
          <a:p>
            <a:r>
              <a:rPr lang="en-US" sz="2400" b="1" kern="1200" dirty="0" smtClean="0">
                <a:solidFill>
                  <a:schemeClr val="bg1">
                    <a:lumMod val="95000"/>
                  </a:schemeClr>
                </a:solidFill>
              </a:rPr>
              <a:t>Wu Tang Clan</a:t>
            </a:r>
          </a:p>
          <a:p>
            <a:endParaRPr lang="en-US" sz="2400" b="1" kern="1200" dirty="0" smtClean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2400" b="1" kern="12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8" name="Picture 8" descr="http://www.go-astronomy.com/images/constellation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36758"/>
            <a:ext cx="5076055" cy="2621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s://btlau.files.wordpress.com/2010/12/06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1076" b="9275"/>
          <a:stretch/>
        </p:blipFill>
        <p:spPr bwMode="auto">
          <a:xfrm>
            <a:off x="4999185" y="1"/>
            <a:ext cx="4176464" cy="2564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824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642</Words>
  <Application>Microsoft Office PowerPoint</Application>
  <PresentationFormat>On-screen Show (4:3)</PresentationFormat>
  <Paragraphs>118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1" baseType="lpstr">
      <vt:lpstr>Arial</vt:lpstr>
      <vt:lpstr>Calibri</vt:lpstr>
      <vt:lpstr>Times New Roman</vt:lpstr>
      <vt:lpstr>Wingdings</vt:lpstr>
      <vt:lpstr>Office Theme</vt:lpstr>
      <vt:lpstr>Land based sculpture  through cave and street   Life in Earth                                            MattSmart.org            matt.smart@mail.com       07500118791                                   Image: Shambala Festival</vt:lpstr>
      <vt:lpstr>What are they about ?</vt:lpstr>
      <vt:lpstr> Make  Magic Not Art</vt:lpstr>
      <vt:lpstr>We live in thought space  </vt:lpstr>
      <vt:lpstr>Predominantly natural surroundings…</vt:lpstr>
      <vt:lpstr>Results of thought…   (except for the water and the sky)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Oxford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Matthew Smart</dc:creator>
  <cp:lastModifiedBy>Matt Smart</cp:lastModifiedBy>
  <cp:revision>173</cp:revision>
  <dcterms:created xsi:type="dcterms:W3CDTF">2015-11-30T17:14:05Z</dcterms:created>
  <dcterms:modified xsi:type="dcterms:W3CDTF">2016-02-07T23:12:09Z</dcterms:modified>
</cp:coreProperties>
</file>