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5" r:id="rId2"/>
    <p:sldId id="317" r:id="rId3"/>
    <p:sldId id="318" r:id="rId4"/>
    <p:sldId id="319" r:id="rId5"/>
    <p:sldId id="320" r:id="rId6"/>
    <p:sldId id="325" r:id="rId7"/>
    <p:sldId id="330" r:id="rId8"/>
    <p:sldId id="326" r:id="rId9"/>
    <p:sldId id="329" r:id="rId10"/>
    <p:sldId id="331" r:id="rId11"/>
    <p:sldId id="327" r:id="rId12"/>
    <p:sldId id="328" r:id="rId13"/>
    <p:sldId id="332" r:id="rId14"/>
    <p:sldId id="338" r:id="rId15"/>
    <p:sldId id="335" r:id="rId16"/>
    <p:sldId id="336" r:id="rId17"/>
    <p:sldId id="337" r:id="rId18"/>
    <p:sldId id="339" r:id="rId19"/>
    <p:sldId id="354" r:id="rId20"/>
    <p:sldId id="340" r:id="rId21"/>
    <p:sldId id="341" r:id="rId22"/>
    <p:sldId id="269" r:id="rId23"/>
    <p:sldId id="34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FF66FF"/>
    <a:srgbClr val="FFFF66"/>
    <a:srgbClr val="FF0066"/>
    <a:srgbClr val="CCFF99"/>
    <a:srgbClr val="06AA0E"/>
    <a:srgbClr val="FFCC99"/>
    <a:srgbClr val="000000"/>
    <a:srgbClr val="4C2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0B7B7-CAE6-497D-8131-0A78F0505BE2}" type="datetimeFigureOut">
              <a:rPr lang="en-GB" smtClean="0"/>
              <a:t>07/02/2016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1249C-2759-4F9B-94E7-9E1A11951720}" type="slidenum">
              <a:rPr lang="en-GB" smtClean="0"/>
              <a:t>‹#›</a:t>
            </a:fld>
            <a:endParaRPr lang="en-GB"/>
          </a:p>
        </p:txBody>
      </p:sp>
    </p:spTree>
    <p:extLst>
      <p:ext uri="{BB962C8B-B14F-4D97-AF65-F5344CB8AC3E}">
        <p14:creationId xmlns:p14="http://schemas.microsoft.com/office/powerpoint/2010/main" val="111701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6E941-4913-4709-B11A-0EF86661957F}" type="slidenum">
              <a:rPr lang="en-GB" smtClean="0"/>
              <a:t>6</a:t>
            </a:fld>
            <a:endParaRPr lang="en-GB"/>
          </a:p>
        </p:txBody>
      </p:sp>
    </p:spTree>
    <p:extLst>
      <p:ext uri="{BB962C8B-B14F-4D97-AF65-F5344CB8AC3E}">
        <p14:creationId xmlns:p14="http://schemas.microsoft.com/office/powerpoint/2010/main" val="273077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6E941-4913-4709-B11A-0EF86661957F}" type="slidenum">
              <a:rPr lang="en-GB" smtClean="0"/>
              <a:t>20</a:t>
            </a:fld>
            <a:endParaRPr lang="en-GB"/>
          </a:p>
        </p:txBody>
      </p:sp>
    </p:spTree>
    <p:extLst>
      <p:ext uri="{BB962C8B-B14F-4D97-AF65-F5344CB8AC3E}">
        <p14:creationId xmlns:p14="http://schemas.microsoft.com/office/powerpoint/2010/main" val="124336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6E941-4913-4709-B11A-0EF86661957F}" type="slidenum">
              <a:rPr lang="en-GB" smtClean="0"/>
              <a:t>23</a:t>
            </a:fld>
            <a:endParaRPr lang="en-GB"/>
          </a:p>
        </p:txBody>
      </p:sp>
    </p:spTree>
    <p:extLst>
      <p:ext uri="{BB962C8B-B14F-4D97-AF65-F5344CB8AC3E}">
        <p14:creationId xmlns:p14="http://schemas.microsoft.com/office/powerpoint/2010/main" val="241187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313FA0-8245-4734-8FB9-4B3FE9BAD29A}" type="datetimeFigureOut">
              <a:rPr lang="en-GB" smtClean="0"/>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388753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13FA0-8245-4734-8FB9-4B3FE9BAD29A}" type="datetimeFigureOut">
              <a:rPr lang="en-GB" smtClean="0"/>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369928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13FA0-8245-4734-8FB9-4B3FE9BAD29A}" type="datetimeFigureOut">
              <a:rPr lang="en-GB" smtClean="0"/>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81038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13FA0-8245-4734-8FB9-4B3FE9BAD29A}" type="datetimeFigureOut">
              <a:rPr lang="en-GB" smtClean="0"/>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336956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13FA0-8245-4734-8FB9-4B3FE9BAD29A}" type="datetimeFigureOut">
              <a:rPr lang="en-GB" smtClean="0"/>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85589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313FA0-8245-4734-8FB9-4B3FE9BAD29A}" type="datetimeFigureOut">
              <a:rPr lang="en-GB" smtClean="0"/>
              <a:t>07/02/2016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424543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313FA0-8245-4734-8FB9-4B3FE9BAD29A}" type="datetimeFigureOut">
              <a:rPr lang="en-GB" smtClean="0"/>
              <a:t>07/02/2016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384762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313FA0-8245-4734-8FB9-4B3FE9BAD29A}" type="datetimeFigureOut">
              <a:rPr lang="en-GB" smtClean="0"/>
              <a:t>07/02/2016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148471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3FA0-8245-4734-8FB9-4B3FE9BAD29A}" type="datetimeFigureOut">
              <a:rPr lang="en-GB" smtClean="0"/>
              <a:t>07/02/2016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75831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13FA0-8245-4734-8FB9-4B3FE9BAD29A}" type="datetimeFigureOut">
              <a:rPr lang="en-GB" smtClean="0"/>
              <a:t>07/02/2016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422509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13FA0-8245-4734-8FB9-4B3FE9BAD29A}" type="datetimeFigureOut">
              <a:rPr lang="en-GB" smtClean="0"/>
              <a:t>07/02/2016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7949-390E-4B4D-8068-F4F07B843E62}" type="slidenum">
              <a:rPr lang="en-GB" smtClean="0"/>
              <a:t>‹#›</a:t>
            </a:fld>
            <a:endParaRPr lang="en-GB"/>
          </a:p>
        </p:txBody>
      </p:sp>
    </p:spTree>
    <p:extLst>
      <p:ext uri="{BB962C8B-B14F-4D97-AF65-F5344CB8AC3E}">
        <p14:creationId xmlns:p14="http://schemas.microsoft.com/office/powerpoint/2010/main" val="358539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13FA0-8245-4734-8FB9-4B3FE9BAD29A}" type="datetimeFigureOut">
              <a:rPr lang="en-GB" smtClean="0"/>
              <a:t>07/02/2016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E7949-390E-4B4D-8068-F4F07B843E62}" type="slidenum">
              <a:rPr lang="en-GB" smtClean="0"/>
              <a:t>‹#›</a:t>
            </a:fld>
            <a:endParaRPr lang="en-GB"/>
          </a:p>
        </p:txBody>
      </p:sp>
    </p:spTree>
    <p:extLst>
      <p:ext uri="{BB962C8B-B14F-4D97-AF65-F5344CB8AC3E}">
        <p14:creationId xmlns:p14="http://schemas.microsoft.com/office/powerpoint/2010/main" val="376939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openxmlformats.org/officeDocument/2006/relationships/image" Target="../media/image57.jpg"/></Relationships>
</file>

<file path=ppt/slides/_rels/slide23.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g"/><Relationship Id="rId10" Type="http://schemas.openxmlformats.org/officeDocument/2006/relationships/image" Target="../media/image69.JPG"/><Relationship Id="rId4" Type="http://schemas.openxmlformats.org/officeDocument/2006/relationships/image" Target="../media/image63.jpeg"/><Relationship Id="rId9" Type="http://schemas.openxmlformats.org/officeDocument/2006/relationships/image" Target="../media/image68.jp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hdwallpaperbackgrounds.net/wp-content/uploads/2015/07/Exotic-Birds-Wallpapers-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85" r="12037"/>
          <a:stretch/>
        </p:blipFill>
        <p:spPr bwMode="auto">
          <a:xfrm>
            <a:off x="-36513" y="3929551"/>
            <a:ext cx="2160241" cy="2928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3808" y="188640"/>
            <a:ext cx="4392488" cy="2308324"/>
          </a:xfrm>
          <a:prstGeom prst="rect">
            <a:avLst/>
          </a:prstGeom>
          <a:noFill/>
        </p:spPr>
        <p:txBody>
          <a:bodyPr wrap="square" rtlCol="0">
            <a:spAutoFit/>
          </a:bodyPr>
          <a:lstStyle/>
          <a:p>
            <a:r>
              <a:rPr lang="en-GB" sz="2400" dirty="0" smtClean="0"/>
              <a:t>Desire to run off and </a:t>
            </a:r>
          </a:p>
          <a:p>
            <a:r>
              <a:rPr lang="en-GB" sz="2400" dirty="0" smtClean="0"/>
              <a:t>join the circus</a:t>
            </a:r>
          </a:p>
          <a:p>
            <a:endParaRPr lang="en-GB" sz="2400" dirty="0"/>
          </a:p>
          <a:p>
            <a:r>
              <a:rPr lang="en-GB" sz="2400" dirty="0" smtClean="0"/>
              <a:t>Why do people do anything?</a:t>
            </a:r>
          </a:p>
          <a:p>
            <a:endParaRPr lang="en-GB" sz="2400" dirty="0" smtClean="0"/>
          </a:p>
          <a:p>
            <a:r>
              <a:rPr lang="en-GB" sz="2400" dirty="0" smtClean="0"/>
              <a:t>Desire.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700" y="0"/>
            <a:ext cx="2400300" cy="321339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799" r="15134" b="-1057"/>
          <a:stretch/>
        </p:blipFill>
        <p:spPr>
          <a:xfrm>
            <a:off x="-20815" y="0"/>
            <a:ext cx="2592000" cy="3924000"/>
          </a:xfrm>
          <a:prstGeom prst="rect">
            <a:avLst/>
          </a:prstGeom>
        </p:spPr>
      </p:pic>
      <p:pic>
        <p:nvPicPr>
          <p:cNvPr id="11" name="Picture 4" descr="https://valentinelogar.files.wordpress.com/2015/10/exotic-flowers-images-and-wallpapers-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61" r="12563"/>
          <a:stretch/>
        </p:blipFill>
        <p:spPr bwMode="auto">
          <a:xfrm>
            <a:off x="6372200" y="3923999"/>
            <a:ext cx="2808312" cy="29249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82156" y="2014364"/>
            <a:ext cx="5290244" cy="1785104"/>
          </a:xfrm>
          <a:prstGeom prst="rect">
            <a:avLst/>
          </a:prstGeom>
        </p:spPr>
        <p:txBody>
          <a:bodyPr wrap="square">
            <a:spAutoFit/>
          </a:bodyPr>
          <a:lstStyle/>
          <a:p>
            <a:r>
              <a:rPr lang="en-GB" sz="2400" dirty="0" smtClean="0"/>
              <a:t>            …. </a:t>
            </a:r>
            <a:r>
              <a:rPr lang="en-GB" sz="2400" dirty="0"/>
              <a:t>for…. </a:t>
            </a:r>
            <a:r>
              <a:rPr lang="en-GB" sz="2400" dirty="0" smtClean="0"/>
              <a:t>   fun, </a:t>
            </a:r>
          </a:p>
          <a:p>
            <a:r>
              <a:rPr lang="en-GB" sz="2400" dirty="0"/>
              <a:t> </a:t>
            </a:r>
            <a:r>
              <a:rPr lang="en-GB" sz="2400" dirty="0" smtClean="0"/>
              <a:t>       excitement</a:t>
            </a:r>
            <a:r>
              <a:rPr lang="en-GB" sz="2400" dirty="0"/>
              <a:t>, </a:t>
            </a:r>
            <a:r>
              <a:rPr lang="en-GB" sz="2400" dirty="0" smtClean="0"/>
              <a:t>pleasure, </a:t>
            </a:r>
          </a:p>
          <a:p>
            <a:r>
              <a:rPr lang="en-GB" sz="2400" dirty="0"/>
              <a:t> </a:t>
            </a:r>
            <a:r>
              <a:rPr lang="en-GB" sz="2400" dirty="0" smtClean="0"/>
              <a:t>                        </a:t>
            </a:r>
            <a:endParaRPr lang="en-GB" sz="2400" b="1" dirty="0"/>
          </a:p>
          <a:p>
            <a:r>
              <a:rPr lang="en-GB" sz="1400" dirty="0" smtClean="0"/>
              <a:t> </a:t>
            </a:r>
          </a:p>
          <a:p>
            <a:r>
              <a:rPr lang="en-GB" sz="2400" dirty="0" smtClean="0">
                <a:solidFill>
                  <a:srgbClr val="FF33CC"/>
                </a:solidFill>
              </a:rPr>
              <a:t>   A fortunate </a:t>
            </a:r>
            <a:r>
              <a:rPr lang="en-GB" sz="2400" dirty="0">
                <a:solidFill>
                  <a:srgbClr val="FF33CC"/>
                </a:solidFill>
              </a:rPr>
              <a:t>point in art </a:t>
            </a:r>
            <a:r>
              <a:rPr lang="en-GB" sz="2400" dirty="0" smtClean="0">
                <a:solidFill>
                  <a:srgbClr val="FF33CC"/>
                </a:solidFill>
              </a:rPr>
              <a:t>appreciation….</a:t>
            </a:r>
            <a:endParaRPr lang="en-GB" sz="2400" dirty="0">
              <a:solidFill>
                <a:srgbClr val="FF33CC"/>
              </a:solidFill>
            </a:endParaRPr>
          </a:p>
        </p:txBody>
      </p:sp>
      <p:pic>
        <p:nvPicPr>
          <p:cNvPr id="1026" name="Picture 2" descr="http://i2.cdn.turner.com/cnnnext/dam/assets/130605154832-beach-bars-horizontal-large-galle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432" y="3923999"/>
            <a:ext cx="5193268" cy="29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7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254" y="158373"/>
            <a:ext cx="7416824" cy="523220"/>
          </a:xfrm>
          <a:prstGeom prst="rect">
            <a:avLst/>
          </a:prstGeom>
        </p:spPr>
        <p:txBody>
          <a:bodyPr wrap="square">
            <a:spAutoFit/>
          </a:bodyPr>
          <a:lstStyle/>
          <a:p>
            <a:r>
              <a:rPr lang="en-GB" sz="2800" dirty="0" smtClean="0"/>
              <a:t>Choice of subject – who to celebrate? </a:t>
            </a:r>
          </a:p>
        </p:txBody>
      </p:sp>
      <p:pic>
        <p:nvPicPr>
          <p:cNvPr id="3" name="Picture 2" descr="http://i3.getreading.co.uk/incoming/article7312540.ece/ALTERNATES/s615/Bus-death-trib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17" y="1337672"/>
            <a:ext cx="3419872" cy="2273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blogs.otago.ac.nz/ouassa/files/2011/08/hominii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962" y="1314717"/>
            <a:ext cx="3551665" cy="2670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skippsflorist.co.uk/Websites/126/Images/upload/image/slide1OnlineSh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748" y="4299878"/>
            <a:ext cx="3626330" cy="19729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wintangibles.co.uk/wp-content/uploads/2011/11/uk-coins-sm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900" y="4288305"/>
            <a:ext cx="2430359" cy="18227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71143" y="1738591"/>
            <a:ext cx="578506" cy="1446550"/>
          </a:xfrm>
          <a:prstGeom prst="rect">
            <a:avLst/>
          </a:prstGeom>
        </p:spPr>
        <p:txBody>
          <a:bodyPr wrap="square">
            <a:spAutoFit/>
          </a:bodyPr>
          <a:lstStyle/>
          <a:p>
            <a:r>
              <a:rPr lang="en-GB" sz="8800" dirty="0" smtClean="0"/>
              <a:t>+</a:t>
            </a:r>
            <a:endParaRPr lang="en-GB" sz="8800" dirty="0"/>
          </a:p>
        </p:txBody>
      </p:sp>
      <p:sp>
        <p:nvSpPr>
          <p:cNvPr id="8" name="Rectangle 7"/>
          <p:cNvSpPr/>
          <p:nvPr/>
        </p:nvSpPr>
        <p:spPr>
          <a:xfrm>
            <a:off x="3635114" y="4288305"/>
            <a:ext cx="578506" cy="1446550"/>
          </a:xfrm>
          <a:prstGeom prst="rect">
            <a:avLst/>
          </a:prstGeom>
        </p:spPr>
        <p:txBody>
          <a:bodyPr wrap="square">
            <a:spAutoFit/>
          </a:bodyPr>
          <a:lstStyle/>
          <a:p>
            <a:r>
              <a:rPr lang="en-GB" sz="8800" dirty="0" smtClean="0"/>
              <a:t>+</a:t>
            </a:r>
            <a:endParaRPr lang="en-GB" sz="8800" dirty="0"/>
          </a:p>
        </p:txBody>
      </p:sp>
      <p:sp>
        <p:nvSpPr>
          <p:cNvPr id="9" name="Rectangle 8"/>
          <p:cNvSpPr/>
          <p:nvPr/>
        </p:nvSpPr>
        <p:spPr>
          <a:xfrm>
            <a:off x="145957" y="4523544"/>
            <a:ext cx="1401708" cy="1107996"/>
          </a:xfrm>
          <a:prstGeom prst="rect">
            <a:avLst/>
          </a:prstGeom>
        </p:spPr>
        <p:txBody>
          <a:bodyPr wrap="square">
            <a:spAutoFit/>
          </a:bodyPr>
          <a:lstStyle/>
          <a:p>
            <a:r>
              <a:rPr lang="en-GB" sz="6600" dirty="0" smtClean="0">
                <a:sym typeface="Wingdings" panose="05000000000000000000" pitchFamily="2" charset="2"/>
              </a:rPr>
              <a:t></a:t>
            </a:r>
            <a:endParaRPr lang="en-GB" sz="6600" dirty="0"/>
          </a:p>
        </p:txBody>
      </p:sp>
      <p:sp>
        <p:nvSpPr>
          <p:cNvPr id="10" name="Rectangle 9"/>
          <p:cNvSpPr/>
          <p:nvPr/>
        </p:nvSpPr>
        <p:spPr>
          <a:xfrm>
            <a:off x="169059" y="5996898"/>
            <a:ext cx="3551830" cy="707886"/>
          </a:xfrm>
          <a:prstGeom prst="rect">
            <a:avLst/>
          </a:prstGeom>
        </p:spPr>
        <p:txBody>
          <a:bodyPr wrap="square">
            <a:spAutoFit/>
          </a:bodyPr>
          <a:lstStyle/>
          <a:p>
            <a:pPr algn="ctr"/>
            <a:r>
              <a:rPr lang="en-GB" sz="2000" dirty="0" smtClean="0"/>
              <a:t>Flowers : temporary, unofficial, and posted with belief…</a:t>
            </a:r>
            <a:endParaRPr lang="en-GB" sz="2000" dirty="0"/>
          </a:p>
        </p:txBody>
      </p:sp>
    </p:spTree>
    <p:extLst>
      <p:ext uri="{BB962C8B-B14F-4D97-AF65-F5344CB8AC3E}">
        <p14:creationId xmlns:p14="http://schemas.microsoft.com/office/powerpoint/2010/main" val="359151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80/files/E1SZFmSJIIDPS3EoLybgH*vNmUnsZmohE77b8hRzQ6sKgSYpg*x5TDez-J1MApSGCRfoAYCT9lLlFf1WUefssfn4Y6mOF4UJ/Jason_deCaires_Taylor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36" y="-12700"/>
            <a:ext cx="10320363"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270" y="6687552"/>
            <a:ext cx="1016625" cy="215444"/>
          </a:xfrm>
          <a:prstGeom prst="rect">
            <a:avLst/>
          </a:prstGeom>
        </p:spPr>
        <p:txBody>
          <a:bodyPr wrap="none">
            <a:spAutoFit/>
          </a:bodyPr>
          <a:lstStyle/>
          <a:p>
            <a:pPr algn="r"/>
            <a:r>
              <a:rPr lang="en-GB" sz="800" dirty="0">
                <a:solidFill>
                  <a:schemeClr val="bg1">
                    <a:lumMod val="85000"/>
                  </a:schemeClr>
                </a:solidFill>
              </a:rPr>
              <a:t>mymodernmet.com</a:t>
            </a:r>
          </a:p>
        </p:txBody>
      </p:sp>
      <p:sp>
        <p:nvSpPr>
          <p:cNvPr id="4" name="Rectangle 3"/>
          <p:cNvSpPr/>
          <p:nvPr/>
        </p:nvSpPr>
        <p:spPr>
          <a:xfrm>
            <a:off x="435034" y="0"/>
            <a:ext cx="3737242" cy="369332"/>
          </a:xfrm>
          <a:prstGeom prst="rect">
            <a:avLst/>
          </a:prstGeom>
        </p:spPr>
        <p:txBody>
          <a:bodyPr wrap="none">
            <a:spAutoFit/>
          </a:bodyPr>
          <a:lstStyle/>
          <a:p>
            <a:r>
              <a:rPr lang="en-GB" dirty="0">
                <a:solidFill>
                  <a:schemeClr val="accent5">
                    <a:lumMod val="50000"/>
                  </a:schemeClr>
                </a:solidFill>
              </a:rPr>
              <a:t> </a:t>
            </a:r>
            <a:r>
              <a:rPr lang="en-GB" i="1" dirty="0">
                <a:solidFill>
                  <a:schemeClr val="accent5">
                    <a:lumMod val="50000"/>
                  </a:schemeClr>
                </a:solidFill>
              </a:rPr>
              <a:t>The Rising </a:t>
            </a:r>
            <a:r>
              <a:rPr lang="en-GB" i="1" dirty="0" smtClean="0">
                <a:solidFill>
                  <a:schemeClr val="accent5">
                    <a:lumMod val="50000"/>
                  </a:schemeClr>
                </a:solidFill>
              </a:rPr>
              <a:t>Tide, </a:t>
            </a:r>
            <a:r>
              <a:rPr lang="en-GB" dirty="0" smtClean="0">
                <a:solidFill>
                  <a:schemeClr val="accent5">
                    <a:lumMod val="50000"/>
                  </a:schemeClr>
                </a:solidFill>
              </a:rPr>
              <a:t>Jason </a:t>
            </a:r>
            <a:r>
              <a:rPr lang="en-GB" dirty="0" err="1">
                <a:solidFill>
                  <a:schemeClr val="accent5">
                    <a:lumMod val="50000"/>
                  </a:schemeClr>
                </a:solidFill>
              </a:rPr>
              <a:t>deCaires</a:t>
            </a:r>
            <a:r>
              <a:rPr lang="en-GB" dirty="0">
                <a:solidFill>
                  <a:schemeClr val="accent5">
                    <a:lumMod val="50000"/>
                  </a:schemeClr>
                </a:solidFill>
              </a:rPr>
              <a:t> Taylor</a:t>
            </a:r>
          </a:p>
        </p:txBody>
      </p:sp>
      <p:sp>
        <p:nvSpPr>
          <p:cNvPr id="7" name="Rectangle 6"/>
          <p:cNvSpPr/>
          <p:nvPr/>
        </p:nvSpPr>
        <p:spPr>
          <a:xfrm>
            <a:off x="-468560" y="0"/>
            <a:ext cx="10297144" cy="6858000"/>
          </a:xfrm>
          <a:prstGeom prst="rect">
            <a:avLst/>
          </a:prstGeom>
          <a:solidFill>
            <a:schemeClr val="accent6">
              <a:lumMod val="60000"/>
              <a:lumOff val="4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80528" y="764704"/>
            <a:ext cx="4352804" cy="4180632"/>
          </a:xfrm>
          <a:prstGeom prst="rect">
            <a:avLst/>
          </a:prstGeom>
        </p:spPr>
        <p:txBody>
          <a:bodyPr wrap="square">
            <a:spAutoFit/>
          </a:bodyPr>
          <a:lstStyle/>
          <a:p>
            <a:pPr algn="ctr"/>
            <a:r>
              <a:rPr lang="en-GB" sz="2800" dirty="0" smtClean="0"/>
              <a:t>  What can stone and bronze convey?</a:t>
            </a:r>
          </a:p>
          <a:p>
            <a:pPr algn="ctr"/>
            <a:endParaRPr lang="en-GB" sz="2800" dirty="0">
              <a:solidFill>
                <a:srgbClr val="FF0000"/>
              </a:solidFill>
            </a:endParaRPr>
          </a:p>
          <a:p>
            <a:pPr algn="ctr">
              <a:spcBef>
                <a:spcPts val="1000"/>
              </a:spcBef>
            </a:pPr>
            <a:r>
              <a:rPr lang="en-GB" sz="2800" dirty="0">
                <a:solidFill>
                  <a:srgbClr val="FF0000"/>
                </a:solidFill>
              </a:rPr>
              <a:t>m</a:t>
            </a:r>
            <a:r>
              <a:rPr lang="en-GB" sz="2800" dirty="0" smtClean="0">
                <a:solidFill>
                  <a:srgbClr val="FF0000"/>
                </a:solidFill>
              </a:rPr>
              <a:t>ass</a:t>
            </a:r>
          </a:p>
          <a:p>
            <a:pPr algn="ctr">
              <a:spcBef>
                <a:spcPts val="1000"/>
              </a:spcBef>
            </a:pPr>
            <a:r>
              <a:rPr lang="en-GB" sz="2800" dirty="0">
                <a:solidFill>
                  <a:srgbClr val="FF0000"/>
                </a:solidFill>
              </a:rPr>
              <a:t>f</a:t>
            </a:r>
            <a:r>
              <a:rPr lang="en-GB" sz="2800" dirty="0" smtClean="0">
                <a:solidFill>
                  <a:srgbClr val="FF0000"/>
                </a:solidFill>
              </a:rPr>
              <a:t>orm</a:t>
            </a:r>
          </a:p>
          <a:p>
            <a:pPr algn="ctr">
              <a:spcBef>
                <a:spcPts val="1000"/>
              </a:spcBef>
            </a:pPr>
            <a:r>
              <a:rPr lang="en-GB" sz="2800" dirty="0" smtClean="0">
                <a:solidFill>
                  <a:srgbClr val="FF0000"/>
                </a:solidFill>
              </a:rPr>
              <a:t>light</a:t>
            </a:r>
          </a:p>
          <a:p>
            <a:pPr algn="ctr">
              <a:spcBef>
                <a:spcPts val="1000"/>
              </a:spcBef>
            </a:pPr>
            <a:r>
              <a:rPr lang="en-GB" sz="2800" dirty="0" smtClean="0">
                <a:solidFill>
                  <a:srgbClr val="FF0000"/>
                </a:solidFill>
              </a:rPr>
              <a:t>detail </a:t>
            </a:r>
          </a:p>
          <a:p>
            <a:pPr algn="ctr">
              <a:spcBef>
                <a:spcPts val="1000"/>
              </a:spcBef>
            </a:pPr>
            <a:endParaRPr lang="en-GB" sz="2800" dirty="0">
              <a:solidFill>
                <a:srgbClr val="FF0000"/>
              </a:solidFill>
            </a:endParaRPr>
          </a:p>
        </p:txBody>
      </p:sp>
      <p:sp>
        <p:nvSpPr>
          <p:cNvPr id="10" name="Rectangle 9"/>
          <p:cNvSpPr/>
          <p:nvPr/>
        </p:nvSpPr>
        <p:spPr>
          <a:xfrm>
            <a:off x="4321469" y="764704"/>
            <a:ext cx="4840539" cy="5555367"/>
          </a:xfrm>
          <a:prstGeom prst="rect">
            <a:avLst/>
          </a:prstGeom>
        </p:spPr>
        <p:txBody>
          <a:bodyPr wrap="square">
            <a:spAutoFit/>
          </a:bodyPr>
          <a:lstStyle/>
          <a:p>
            <a:pPr algn="ctr"/>
            <a:r>
              <a:rPr lang="en-GB" sz="2800" dirty="0" smtClean="0"/>
              <a:t>  What have we forgotten, or forgiven, that they miss?</a:t>
            </a:r>
          </a:p>
          <a:p>
            <a:pPr algn="ctr"/>
            <a:endParaRPr lang="en-GB" sz="2800" dirty="0">
              <a:solidFill>
                <a:srgbClr val="FF0000"/>
              </a:solidFill>
            </a:endParaRPr>
          </a:p>
          <a:p>
            <a:pPr algn="ctr">
              <a:spcBef>
                <a:spcPts val="1000"/>
              </a:spcBef>
            </a:pPr>
            <a:r>
              <a:rPr lang="en-GB" sz="2800" dirty="0" smtClean="0">
                <a:solidFill>
                  <a:srgbClr val="FF0000"/>
                </a:solidFill>
              </a:rPr>
              <a:t>texture</a:t>
            </a:r>
          </a:p>
          <a:p>
            <a:pPr algn="ctr">
              <a:spcBef>
                <a:spcPts val="1000"/>
              </a:spcBef>
            </a:pPr>
            <a:r>
              <a:rPr lang="en-GB" sz="2800" dirty="0" smtClean="0">
                <a:solidFill>
                  <a:srgbClr val="FF0000"/>
                </a:solidFill>
              </a:rPr>
              <a:t>colour</a:t>
            </a:r>
          </a:p>
          <a:p>
            <a:pPr algn="ctr">
              <a:spcBef>
                <a:spcPts val="1000"/>
              </a:spcBef>
            </a:pPr>
            <a:r>
              <a:rPr lang="en-GB" sz="2800" dirty="0" smtClean="0">
                <a:solidFill>
                  <a:srgbClr val="FF0000"/>
                </a:solidFill>
              </a:rPr>
              <a:t>movement</a:t>
            </a:r>
          </a:p>
          <a:p>
            <a:pPr algn="ctr">
              <a:spcBef>
                <a:spcPts val="1800"/>
              </a:spcBef>
            </a:pPr>
            <a:r>
              <a:rPr lang="en-GB" sz="2800" dirty="0" smtClean="0">
                <a:solidFill>
                  <a:srgbClr val="FF0000"/>
                </a:solidFill>
              </a:rPr>
              <a:t>location of space, and freedom </a:t>
            </a:r>
            <a:r>
              <a:rPr lang="en-GB" sz="2600" dirty="0" smtClean="0">
                <a:solidFill>
                  <a:srgbClr val="FF0000"/>
                </a:solidFill>
              </a:rPr>
              <a:t>(they are ground-based and static)</a:t>
            </a:r>
          </a:p>
          <a:p>
            <a:pPr algn="ctr">
              <a:spcBef>
                <a:spcPts val="1800"/>
              </a:spcBef>
            </a:pPr>
            <a:r>
              <a:rPr lang="en-GB" sz="3000" dirty="0">
                <a:solidFill>
                  <a:srgbClr val="FF0000"/>
                </a:solidFill>
              </a:rPr>
              <a:t>r</a:t>
            </a:r>
            <a:r>
              <a:rPr lang="en-GB" sz="3000" dirty="0" smtClean="0">
                <a:solidFill>
                  <a:srgbClr val="FF0000"/>
                </a:solidFill>
              </a:rPr>
              <a:t>ealism</a:t>
            </a:r>
          </a:p>
          <a:p>
            <a:pPr algn="ctr">
              <a:spcBef>
                <a:spcPts val="1800"/>
              </a:spcBef>
            </a:pPr>
            <a:r>
              <a:rPr lang="en-GB" sz="3300" dirty="0" smtClean="0">
                <a:solidFill>
                  <a:srgbClr val="FF0000"/>
                </a:solidFill>
              </a:rPr>
              <a:t>life</a:t>
            </a:r>
            <a:r>
              <a:rPr lang="en-GB" sz="3000" dirty="0" smtClean="0">
                <a:solidFill>
                  <a:srgbClr val="FF0000"/>
                </a:solidFill>
              </a:rPr>
              <a:t> </a:t>
            </a:r>
            <a:endParaRPr lang="en-GB" sz="2800" dirty="0">
              <a:solidFill>
                <a:srgbClr val="FF0000"/>
              </a:solidFill>
            </a:endParaRPr>
          </a:p>
        </p:txBody>
      </p:sp>
      <p:sp>
        <p:nvSpPr>
          <p:cNvPr id="11" name="Rectangle 10"/>
          <p:cNvSpPr/>
          <p:nvPr/>
        </p:nvSpPr>
        <p:spPr>
          <a:xfrm>
            <a:off x="-452240" y="6269167"/>
            <a:ext cx="10136807" cy="523220"/>
          </a:xfrm>
          <a:prstGeom prst="rect">
            <a:avLst/>
          </a:prstGeom>
        </p:spPr>
        <p:txBody>
          <a:bodyPr wrap="square">
            <a:spAutoFit/>
          </a:bodyPr>
          <a:lstStyle/>
          <a:p>
            <a:pPr algn="ctr"/>
            <a:r>
              <a:rPr lang="en-GB" sz="2800" dirty="0" smtClean="0"/>
              <a:t>Can sculpture do </a:t>
            </a:r>
            <a:r>
              <a:rPr lang="en-GB" sz="2800" b="1" dirty="0" smtClean="0"/>
              <a:t>all that</a:t>
            </a:r>
            <a:r>
              <a:rPr lang="en-GB" sz="2800" dirty="0" smtClean="0"/>
              <a:t>, and still be strong and durable?</a:t>
            </a:r>
            <a:endParaRPr lang="en-GB" sz="2800" dirty="0">
              <a:solidFill>
                <a:srgbClr val="FF0000"/>
              </a:solidFill>
            </a:endParaRPr>
          </a:p>
        </p:txBody>
      </p:sp>
    </p:spTree>
    <p:extLst>
      <p:ext uri="{BB962C8B-B14F-4D97-AF65-F5344CB8AC3E}">
        <p14:creationId xmlns:p14="http://schemas.microsoft.com/office/powerpoint/2010/main" val="389799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1005"/>
            <a:ext cx="8424936" cy="523220"/>
          </a:xfrm>
          <a:prstGeom prst="rect">
            <a:avLst/>
          </a:prstGeom>
        </p:spPr>
        <p:txBody>
          <a:bodyPr wrap="square">
            <a:spAutoFit/>
          </a:bodyPr>
          <a:lstStyle/>
          <a:p>
            <a:r>
              <a:rPr lang="en-GB" sz="2800" dirty="0" smtClean="0">
                <a:solidFill>
                  <a:srgbClr val="FF0000"/>
                </a:solidFill>
              </a:rPr>
              <a:t>Public investment : technologies over the past 200 years</a:t>
            </a:r>
            <a:endParaRPr lang="en-GB" sz="2800" dirty="0">
              <a:solidFill>
                <a:srgbClr val="FF0000"/>
              </a:solidFill>
            </a:endParaRPr>
          </a:p>
        </p:txBody>
      </p:sp>
      <p:pic>
        <p:nvPicPr>
          <p:cNvPr id="6146" name="Picture 2" descr="https://encrypted-tbn2.gstatic.com/images?q=tbn:ANd9GcTmk7gY9aXDy1Tr2RscfNRH1JZXaZwjruq61WTaSvvmdKyyGNJ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01" y="502215"/>
            <a:ext cx="3816424" cy="2851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0825" y="9649326"/>
            <a:ext cx="1102709" cy="338554"/>
          </a:xfrm>
          <a:prstGeom prst="rect">
            <a:avLst/>
          </a:prstGeom>
        </p:spPr>
        <p:txBody>
          <a:bodyPr wrap="square">
            <a:spAutoFit/>
          </a:bodyPr>
          <a:lstStyle/>
          <a:p>
            <a:r>
              <a:rPr lang="en-GB" sz="800" dirty="0">
                <a:solidFill>
                  <a:schemeClr val="bg1">
                    <a:lumMod val="75000"/>
                  </a:schemeClr>
                </a:solidFill>
              </a:rPr>
              <a:t>www.mustdobrisbane.com</a:t>
            </a:r>
          </a:p>
        </p:txBody>
      </p:sp>
      <p:pic>
        <p:nvPicPr>
          <p:cNvPr id="6148" name="Picture 4" descr="http://img.archiexpo.com/images_ae/photo-g/133427-81978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001" y="692278"/>
            <a:ext cx="4151444" cy="23302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dn.loc.gov/service/pnp/cph/3a20000/3a27000/3a27500/3a27542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0" y="3392723"/>
            <a:ext cx="46958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ichef.bbci.co.uk/news/660/media/images/81384000/jpg/_81384872_cc4d0745-2b64-49da-8d2f-b1984f4f19f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312" y="4365104"/>
            <a:ext cx="4153688" cy="23314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90313" y="3254490"/>
            <a:ext cx="4153688" cy="954107"/>
          </a:xfrm>
          <a:prstGeom prst="rect">
            <a:avLst/>
          </a:prstGeom>
        </p:spPr>
        <p:txBody>
          <a:bodyPr wrap="square">
            <a:spAutoFit/>
          </a:bodyPr>
          <a:lstStyle/>
          <a:p>
            <a:r>
              <a:rPr lang="en-GB" sz="2800" dirty="0" smtClean="0"/>
              <a:t>Is there anything that has not evolved ?</a:t>
            </a:r>
            <a:endParaRPr lang="en-GB" sz="2800" dirty="0"/>
          </a:p>
        </p:txBody>
      </p:sp>
    </p:spTree>
    <p:extLst>
      <p:ext uri="{BB962C8B-B14F-4D97-AF65-F5344CB8AC3E}">
        <p14:creationId xmlns:p14="http://schemas.microsoft.com/office/powerpoint/2010/main" val="211532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204864"/>
            <a:ext cx="3333750" cy="4972050"/>
          </a:xfrm>
          <a:prstGeom prst="rect">
            <a:avLst/>
          </a:prstGeom>
        </p:spPr>
      </p:pic>
      <p:sp>
        <p:nvSpPr>
          <p:cNvPr id="2" name="Rectangle 1"/>
          <p:cNvSpPr/>
          <p:nvPr/>
        </p:nvSpPr>
        <p:spPr>
          <a:xfrm>
            <a:off x="467544" y="332656"/>
            <a:ext cx="6919421" cy="523220"/>
          </a:xfrm>
          <a:prstGeom prst="rect">
            <a:avLst/>
          </a:prstGeom>
        </p:spPr>
        <p:txBody>
          <a:bodyPr wrap="square">
            <a:spAutoFit/>
          </a:bodyPr>
          <a:lstStyle/>
          <a:p>
            <a:r>
              <a:rPr lang="en-GB" sz="2800" dirty="0" smtClean="0"/>
              <a:t>Street art techniques</a:t>
            </a:r>
            <a:endParaRPr lang="en-GB" sz="2800" dirty="0"/>
          </a:p>
        </p:txBody>
      </p:sp>
      <p:sp>
        <p:nvSpPr>
          <p:cNvPr id="3" name="Rectangle 2"/>
          <p:cNvSpPr/>
          <p:nvPr/>
        </p:nvSpPr>
        <p:spPr>
          <a:xfrm>
            <a:off x="377280" y="1341924"/>
            <a:ext cx="4608512" cy="4505721"/>
          </a:xfrm>
          <a:prstGeom prst="rect">
            <a:avLst/>
          </a:prstGeom>
        </p:spPr>
        <p:txBody>
          <a:bodyPr wrap="square">
            <a:spAutoFit/>
          </a:bodyPr>
          <a:lstStyle/>
          <a:p>
            <a:pPr marL="457200" indent="-457200">
              <a:lnSpc>
                <a:spcPct val="107000"/>
              </a:lnSpc>
              <a:spcAft>
                <a:spcPts val="1200"/>
              </a:spcAft>
            </a:pPr>
            <a:r>
              <a:rPr lang="en-GB" sz="2400" dirty="0">
                <a:solidFill>
                  <a:srgbClr val="C00000"/>
                </a:solidFill>
                <a:ea typeface="Calibri" panose="020F0502020204030204" pitchFamily="34" charset="0"/>
                <a:cs typeface="Times New Roman" panose="02020603050405020304" pitchFamily="18" charset="0"/>
              </a:rPr>
              <a:t>Quick and transportable.  Lightweight  +  disposable: lifespan of </a:t>
            </a:r>
            <a:r>
              <a:rPr lang="en-GB" sz="2400" dirty="0" smtClean="0">
                <a:solidFill>
                  <a:srgbClr val="C00000"/>
                </a:solidFill>
                <a:ea typeface="Calibri" panose="020F0502020204030204" pitchFamily="34" charset="0"/>
                <a:cs typeface="Times New Roman" panose="02020603050405020304" pitchFamily="18" charset="0"/>
              </a:rPr>
              <a:t>buildings</a:t>
            </a:r>
          </a:p>
          <a:p>
            <a:pPr marL="457200" indent="-457200">
              <a:lnSpc>
                <a:spcPct val="107000"/>
              </a:lnSpc>
              <a:spcAft>
                <a:spcPts val="1200"/>
              </a:spcAft>
            </a:pPr>
            <a:r>
              <a:rPr lang="en-GB" sz="2400" dirty="0" smtClean="0">
                <a:solidFill>
                  <a:srgbClr val="C00000"/>
                </a:solidFill>
                <a:ea typeface="Calibri" panose="020F0502020204030204" pitchFamily="34" charset="0"/>
                <a:cs typeface="Times New Roman" panose="02020603050405020304" pitchFamily="18" charset="0"/>
              </a:rPr>
              <a:t>          Lifespan of urban sculpture  </a:t>
            </a:r>
            <a:endParaRPr lang="en-GB" sz="2400" dirty="0">
              <a:solidFill>
                <a:srgbClr val="C00000"/>
              </a:solidFill>
              <a:ea typeface="Calibri" panose="020F0502020204030204" pitchFamily="34" charset="0"/>
              <a:cs typeface="Times New Roman" panose="02020603050405020304" pitchFamily="18" charset="0"/>
            </a:endParaRPr>
          </a:p>
          <a:p>
            <a:pPr marL="457200" indent="-457200">
              <a:lnSpc>
                <a:spcPct val="107000"/>
              </a:lnSpc>
            </a:pPr>
            <a:r>
              <a:rPr lang="en-GB" sz="1400" dirty="0">
                <a:solidFill>
                  <a:srgbClr val="C00000"/>
                </a:solidFill>
                <a:ea typeface="Calibri" panose="020F0502020204030204" pitchFamily="34" charset="0"/>
                <a:cs typeface="Times New Roman" panose="02020603050405020304" pitchFamily="18" charset="0"/>
              </a:rPr>
              <a:t> </a:t>
            </a:r>
            <a:r>
              <a:rPr lang="en-GB" sz="1400" dirty="0" smtClean="0">
                <a:solidFill>
                  <a:srgbClr val="C00000"/>
                </a:solidFill>
                <a:ea typeface="Calibri" panose="020F0502020204030204" pitchFamily="34" charset="0"/>
                <a:cs typeface="Times New Roman" panose="02020603050405020304" pitchFamily="18" charset="0"/>
              </a:rPr>
              <a:t> </a:t>
            </a:r>
          </a:p>
          <a:p>
            <a:pPr marL="457200" indent="-457200">
              <a:lnSpc>
                <a:spcPct val="107000"/>
              </a:lnSpc>
            </a:pPr>
            <a:r>
              <a:rPr lang="en-GB" sz="2400" dirty="0" smtClean="0">
                <a:solidFill>
                  <a:srgbClr val="C00000"/>
                </a:solidFill>
                <a:ea typeface="Calibri" panose="020F0502020204030204" pitchFamily="34" charset="0"/>
                <a:cs typeface="Times New Roman" panose="02020603050405020304" pitchFamily="18" charset="0"/>
              </a:rPr>
              <a:t>Artist </a:t>
            </a:r>
            <a:r>
              <a:rPr lang="en-GB" sz="2400" dirty="0">
                <a:solidFill>
                  <a:srgbClr val="C00000"/>
                </a:solidFill>
                <a:ea typeface="Calibri" panose="020F0502020204030204" pitchFamily="34" charset="0"/>
                <a:cs typeface="Times New Roman" panose="02020603050405020304" pitchFamily="18" charset="0"/>
              </a:rPr>
              <a:t>as technician. </a:t>
            </a:r>
            <a:endParaRPr lang="en-GB" sz="2400" dirty="0" smtClean="0">
              <a:solidFill>
                <a:srgbClr val="C00000"/>
              </a:solidFill>
              <a:ea typeface="Calibri" panose="020F0502020204030204" pitchFamily="34" charset="0"/>
              <a:cs typeface="Times New Roman" panose="02020603050405020304" pitchFamily="18" charset="0"/>
            </a:endParaRPr>
          </a:p>
          <a:p>
            <a:pPr marL="457200" indent="-457200">
              <a:lnSpc>
                <a:spcPct val="107000"/>
              </a:lnSpc>
              <a:spcAft>
                <a:spcPts val="1200"/>
              </a:spcAft>
            </a:pPr>
            <a:r>
              <a:rPr lang="en-GB" sz="2400" dirty="0">
                <a:solidFill>
                  <a:srgbClr val="C00000"/>
                </a:solidFill>
                <a:ea typeface="Calibri" panose="020F0502020204030204" pitchFamily="34" charset="0"/>
                <a:cs typeface="Times New Roman" panose="02020603050405020304" pitchFamily="18" charset="0"/>
              </a:rPr>
              <a:t> </a:t>
            </a:r>
            <a:r>
              <a:rPr lang="en-GB" sz="2400" dirty="0" smtClean="0">
                <a:solidFill>
                  <a:srgbClr val="C00000"/>
                </a:solidFill>
                <a:ea typeface="Calibri" panose="020F0502020204030204" pitchFamily="34" charset="0"/>
                <a:cs typeface="Times New Roman" panose="02020603050405020304" pitchFamily="18" charset="0"/>
              </a:rPr>
              <a:t>            New </a:t>
            </a:r>
            <a:r>
              <a:rPr lang="en-GB" sz="2400" dirty="0">
                <a:solidFill>
                  <a:srgbClr val="C00000"/>
                </a:solidFill>
                <a:ea typeface="Calibri" panose="020F0502020204030204" pitchFamily="34" charset="0"/>
                <a:cs typeface="Times New Roman" panose="02020603050405020304" pitchFamily="18" charset="0"/>
              </a:rPr>
              <a:t>techniques.</a:t>
            </a:r>
          </a:p>
          <a:p>
            <a:pPr marL="457200" indent="-457200">
              <a:lnSpc>
                <a:spcPct val="107000"/>
              </a:lnSpc>
              <a:spcAft>
                <a:spcPts val="1200"/>
              </a:spcAft>
            </a:pPr>
            <a:r>
              <a:rPr lang="en-GB" sz="2400" dirty="0">
                <a:solidFill>
                  <a:srgbClr val="C00000"/>
                </a:solidFill>
                <a:ea typeface="Calibri" panose="020F0502020204030204" pitchFamily="34" charset="0"/>
                <a:cs typeface="Times New Roman" panose="02020603050405020304" pitchFamily="18" charset="0"/>
              </a:rPr>
              <a:t>I’m blessed by not knowing what I’m doing, thus not knowing what’s impossible.</a:t>
            </a:r>
            <a:endParaRPr lang="en-GB" sz="2400" dirty="0">
              <a:solidFill>
                <a:srgbClr val="C00000"/>
              </a:solidFill>
              <a:effectLst/>
              <a:ea typeface="Calibri" panose="020F0502020204030204" pitchFamily="34" charset="0"/>
              <a:cs typeface="Times New Roman" panose="02020603050405020304" pitchFamily="18" charset="0"/>
            </a:endParaRPr>
          </a:p>
        </p:txBody>
      </p:sp>
      <p:pic>
        <p:nvPicPr>
          <p:cNvPr id="3074" name="Picture 2" descr="http://www.shoreditchstreetarttours.co.uk/wp-content/uploads/2013/12/tn_DSC_0006-624x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1400"/>
            <a:ext cx="4972050" cy="32956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6280" y="-57871"/>
            <a:ext cx="2082301" cy="276999"/>
          </a:xfrm>
          <a:prstGeom prst="rect">
            <a:avLst/>
          </a:prstGeom>
        </p:spPr>
        <p:txBody>
          <a:bodyPr wrap="none">
            <a:spAutoFit/>
          </a:bodyPr>
          <a:lstStyle/>
          <a:p>
            <a:pPr algn="r"/>
            <a:r>
              <a:rPr lang="en-GB" sz="1200" dirty="0">
                <a:solidFill>
                  <a:schemeClr val="bg1">
                    <a:lumMod val="85000"/>
                  </a:schemeClr>
                </a:solidFill>
              </a:rPr>
              <a:t>shoreditchstreetarttours.co.uk</a:t>
            </a:r>
          </a:p>
        </p:txBody>
      </p:sp>
    </p:spTree>
    <p:extLst>
      <p:ext uri="{BB962C8B-B14F-4D97-AF65-F5344CB8AC3E}">
        <p14:creationId xmlns:p14="http://schemas.microsoft.com/office/powerpoint/2010/main" val="121929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CR6bHqSWEAAx8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8" y="119247"/>
            <a:ext cx="2625753" cy="19718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88" y="2253004"/>
            <a:ext cx="3454312" cy="46243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032" y="2253004"/>
            <a:ext cx="3302656" cy="4629134"/>
          </a:xfrm>
          <a:prstGeom prst="rect">
            <a:avLst/>
          </a:prstGeom>
        </p:spPr>
      </p:pic>
      <p:pic>
        <p:nvPicPr>
          <p:cNvPr id="1028" name="Picture 4" descr="http://www.galleries.co.uk/pr/2013/aug-13/d3-TURRILL-SCULPTURE-GARDEN-Sculptureby-1/Sd3-TURRILL-SCULPTURE-GARDEN-Sculptureby-1_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210" y="135576"/>
            <a:ext cx="5782790"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65535" y="1287704"/>
            <a:ext cx="4427984" cy="369332"/>
          </a:xfrm>
          <a:prstGeom prst="rect">
            <a:avLst/>
          </a:prstGeom>
          <a:noFill/>
        </p:spPr>
        <p:txBody>
          <a:bodyPr wrap="square" rtlCol="0">
            <a:spAutoFit/>
          </a:bodyPr>
          <a:lstStyle/>
          <a:p>
            <a:r>
              <a:rPr lang="en-GB" dirty="0" smtClean="0">
                <a:solidFill>
                  <a:schemeClr val="tx2">
                    <a:lumMod val="50000"/>
                  </a:schemeClr>
                </a:solidFill>
              </a:rPr>
              <a:t>3Jun16 Private view. Exhibition 4-25Jun16</a:t>
            </a:r>
            <a:endParaRPr lang="en-GB" dirty="0">
              <a:solidFill>
                <a:schemeClr val="tx2">
                  <a:lumMod val="50000"/>
                </a:schemeClr>
              </a:solidFill>
            </a:endParaRPr>
          </a:p>
        </p:txBody>
      </p:sp>
      <p:sp>
        <p:nvSpPr>
          <p:cNvPr id="10" name="TextBox 9"/>
          <p:cNvSpPr txBox="1"/>
          <p:nvPr/>
        </p:nvSpPr>
        <p:spPr>
          <a:xfrm>
            <a:off x="827584" y="2253004"/>
            <a:ext cx="1586047" cy="415498"/>
          </a:xfrm>
          <a:prstGeom prst="rect">
            <a:avLst/>
          </a:prstGeom>
          <a:noFill/>
        </p:spPr>
        <p:txBody>
          <a:bodyPr wrap="square" rtlCol="0">
            <a:spAutoFit/>
          </a:bodyPr>
          <a:lstStyle/>
          <a:p>
            <a:r>
              <a:rPr lang="en-GB" sz="2100" i="1" dirty="0" smtClean="0">
                <a:solidFill>
                  <a:schemeClr val="tx2">
                    <a:lumMod val="50000"/>
                  </a:schemeClr>
                </a:solidFill>
              </a:rPr>
              <a:t>‘Flowerbed’</a:t>
            </a:r>
            <a:endParaRPr lang="en-GB" sz="2100" i="1" dirty="0">
              <a:solidFill>
                <a:schemeClr val="tx2">
                  <a:lumMod val="50000"/>
                </a:schemeClr>
              </a:solidFill>
            </a:endParaRPr>
          </a:p>
        </p:txBody>
      </p:sp>
    </p:spTree>
    <p:extLst>
      <p:ext uri="{BB962C8B-B14F-4D97-AF65-F5344CB8AC3E}">
        <p14:creationId xmlns:p14="http://schemas.microsoft.com/office/powerpoint/2010/main" val="308180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stcarmag.com/sites/default/files/76898173277252760_a80b5d6f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6256791"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489" y="4204156"/>
            <a:ext cx="877163" cy="215444"/>
          </a:xfrm>
          <a:prstGeom prst="rect">
            <a:avLst/>
          </a:prstGeom>
        </p:spPr>
        <p:txBody>
          <a:bodyPr wrap="none">
            <a:spAutoFit/>
          </a:bodyPr>
          <a:lstStyle/>
          <a:p>
            <a:r>
              <a:rPr lang="en-GB" sz="800" dirty="0" smtClean="0">
                <a:solidFill>
                  <a:schemeClr val="bg1">
                    <a:lumMod val="85000"/>
                  </a:schemeClr>
                </a:solidFill>
              </a:rPr>
              <a:t>bestcarmag.com</a:t>
            </a:r>
            <a:endParaRPr lang="en-GB" sz="800" dirty="0">
              <a:solidFill>
                <a:schemeClr val="bg1">
                  <a:lumMod val="85000"/>
                </a:schemeClr>
              </a:solidFill>
            </a:endParaRPr>
          </a:p>
        </p:txBody>
      </p:sp>
      <p:pic>
        <p:nvPicPr>
          <p:cNvPr id="1028" name="Picture 4" descr="Image result for isop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807851"/>
            <a:ext cx="28289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iggleswadetoday.co.uk/webimage/1.5353443.1375633006%21/image/561882754.jpg_gen/derivatives/articleMaxWidth_620/561882754.jpg"/>
          <p:cNvPicPr>
            <a:picLocks noChangeAspect="1" noChangeArrowheads="1"/>
          </p:cNvPicPr>
          <p:nvPr/>
        </p:nvPicPr>
        <p:blipFill rotWithShape="1">
          <a:blip r:embed="rId4">
            <a:extLst>
              <a:ext uri="{28A0092B-C50C-407E-A947-70E740481C1C}">
                <a14:useLocalDpi xmlns:a14="http://schemas.microsoft.com/office/drawing/2010/main" val="0"/>
              </a:ext>
            </a:extLst>
          </a:blip>
          <a:srcRect t="41827"/>
          <a:stretch/>
        </p:blipFill>
        <p:spPr bwMode="auto">
          <a:xfrm>
            <a:off x="3950277" y="4592399"/>
            <a:ext cx="4972050" cy="205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1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1509" y="231133"/>
            <a:ext cx="1151061" cy="17246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355" y="2182093"/>
            <a:ext cx="6656675" cy="46759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44" y="-8880"/>
            <a:ext cx="3923928" cy="36931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2571" y="0"/>
            <a:ext cx="4475989" cy="335699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1729" y="3429001"/>
            <a:ext cx="2756831" cy="342899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44" y="3861048"/>
            <a:ext cx="2004763" cy="3645024"/>
          </a:xfrm>
          <a:prstGeom prst="rect">
            <a:avLst/>
          </a:prstGeom>
        </p:spPr>
      </p:pic>
      <p:sp>
        <p:nvSpPr>
          <p:cNvPr id="6" name="Rectangle 5"/>
          <p:cNvSpPr/>
          <p:nvPr/>
        </p:nvSpPr>
        <p:spPr>
          <a:xfrm>
            <a:off x="-58464" y="6453336"/>
            <a:ext cx="1981819" cy="430887"/>
          </a:xfrm>
          <a:prstGeom prst="rect">
            <a:avLst/>
          </a:prstGeom>
        </p:spPr>
        <p:txBody>
          <a:bodyPr wrap="square">
            <a:spAutoFit/>
          </a:bodyPr>
          <a:lstStyle/>
          <a:p>
            <a:r>
              <a:rPr lang="en-GB" sz="1100" dirty="0" smtClean="0">
                <a:solidFill>
                  <a:schemeClr val="accent2">
                    <a:lumMod val="50000"/>
                  </a:schemeClr>
                </a:solidFill>
              </a:rPr>
              <a:t>Image courtesy of </a:t>
            </a:r>
            <a:r>
              <a:rPr lang="en-GB" sz="1100" dirty="0" err="1" smtClean="0">
                <a:solidFill>
                  <a:schemeClr val="accent2">
                    <a:lumMod val="50000"/>
                  </a:schemeClr>
                </a:solidFill>
              </a:rPr>
              <a:t>TheTwelveHourFoundation</a:t>
            </a:r>
            <a:endParaRPr lang="en-GB" sz="1100" dirty="0">
              <a:solidFill>
                <a:schemeClr val="accent2">
                  <a:lumMod val="50000"/>
                </a:schemeClr>
              </a:solidFill>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3714" y="4671306"/>
            <a:ext cx="3275856" cy="2184971"/>
          </a:xfrm>
          <a:prstGeom prst="rect">
            <a:avLst/>
          </a:prstGeom>
        </p:spPr>
      </p:pic>
      <p:sp>
        <p:nvSpPr>
          <p:cNvPr id="13" name="Rectangle 12"/>
          <p:cNvSpPr/>
          <p:nvPr/>
        </p:nvSpPr>
        <p:spPr>
          <a:xfrm>
            <a:off x="1344825" y="561650"/>
            <a:ext cx="5963479" cy="58169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66FFFF"/>
            </a:solidFill>
          </a:ln>
        </p:spPr>
        <p:txBody>
          <a:bodyPr wrap="square" lIns="91440" tIns="45720" rIns="91440" bIns="45720">
            <a:spAutoFit/>
          </a:bodyPr>
          <a:lstStyle/>
          <a:p>
            <a:pPr algn="ctr"/>
            <a:r>
              <a:rPr lang="en-GB" sz="3000" dirty="0" smtClean="0">
                <a:ln w="22225">
                  <a:solidFill>
                    <a:srgbClr val="66FFFF"/>
                  </a:solidFill>
                  <a:prstDash val="solid"/>
                </a:ln>
                <a:solidFill>
                  <a:srgbClr val="FFFF99"/>
                </a:solidFill>
                <a:effectLst>
                  <a:glow rad="76200">
                    <a:srgbClr val="00B0F0"/>
                  </a:glow>
                </a:effectLst>
              </a:rPr>
              <a:t> </a:t>
            </a:r>
          </a:p>
          <a:p>
            <a:pPr algn="ctr"/>
            <a:r>
              <a:rPr lang="en-GB" sz="3600" dirty="0" smtClean="0">
                <a:ln w="22225">
                  <a:solidFill>
                    <a:srgbClr val="66FFFF"/>
                  </a:solidFill>
                  <a:prstDash val="solid"/>
                </a:ln>
                <a:solidFill>
                  <a:srgbClr val="FFFF99"/>
                </a:solidFill>
                <a:effectLst>
                  <a:glow rad="76200">
                    <a:srgbClr val="00B0F0"/>
                  </a:glow>
                </a:effectLst>
              </a:rPr>
              <a:t>Pieces </a:t>
            </a:r>
            <a:r>
              <a:rPr lang="en-GB" sz="3600" dirty="0">
                <a:ln w="22225">
                  <a:solidFill>
                    <a:srgbClr val="66FFFF"/>
                  </a:solidFill>
                  <a:prstDash val="solid"/>
                </a:ln>
                <a:solidFill>
                  <a:srgbClr val="FFFF99"/>
                </a:solidFill>
                <a:effectLst>
                  <a:glow rad="76200">
                    <a:srgbClr val="00B0F0"/>
                  </a:glow>
                </a:effectLst>
              </a:rPr>
              <a:t>that are alive</a:t>
            </a:r>
            <a:r>
              <a:rPr lang="en-GB" sz="3600" dirty="0" smtClean="0">
                <a:ln w="22225">
                  <a:solidFill>
                    <a:srgbClr val="66FFFF"/>
                  </a:solidFill>
                  <a:prstDash val="solid"/>
                </a:ln>
                <a:solidFill>
                  <a:srgbClr val="FFFF99"/>
                </a:solidFill>
                <a:effectLst>
                  <a:glow rad="76200">
                    <a:srgbClr val="00B0F0"/>
                  </a:glow>
                </a:effectLst>
              </a:rPr>
              <a:t>, get attention</a:t>
            </a:r>
          </a:p>
          <a:p>
            <a:pPr algn="ctr"/>
            <a:endParaRPr lang="en-GB" sz="3600" dirty="0">
              <a:ln w="22225">
                <a:solidFill>
                  <a:srgbClr val="66FFFF"/>
                </a:solidFill>
                <a:prstDash val="solid"/>
              </a:ln>
              <a:solidFill>
                <a:srgbClr val="FFFF99"/>
              </a:solidFill>
              <a:effectLst>
                <a:glow rad="76200">
                  <a:srgbClr val="00B0F0"/>
                </a:glow>
              </a:effectLst>
            </a:endParaRPr>
          </a:p>
          <a:p>
            <a:pPr algn="ctr"/>
            <a:r>
              <a:rPr lang="en-GB" sz="3600" dirty="0" smtClean="0">
                <a:ln w="22225">
                  <a:solidFill>
                    <a:srgbClr val="66FFFF"/>
                  </a:solidFill>
                  <a:prstDash val="solid"/>
                </a:ln>
                <a:solidFill>
                  <a:srgbClr val="FFFF99"/>
                </a:solidFill>
                <a:effectLst>
                  <a:glow rad="76200">
                    <a:srgbClr val="00B0F0"/>
                  </a:glow>
                </a:effectLst>
              </a:rPr>
              <a:t>Art </a:t>
            </a:r>
            <a:r>
              <a:rPr lang="en-GB" sz="3600" dirty="0">
                <a:ln w="22225">
                  <a:solidFill>
                    <a:srgbClr val="66FFFF"/>
                  </a:solidFill>
                  <a:prstDash val="solid"/>
                </a:ln>
                <a:solidFill>
                  <a:srgbClr val="FFFF99"/>
                </a:solidFill>
                <a:effectLst>
                  <a:glow rad="76200">
                    <a:srgbClr val="00B0F0"/>
                  </a:glow>
                </a:effectLst>
              </a:rPr>
              <a:t>gets </a:t>
            </a:r>
            <a:r>
              <a:rPr lang="en-GB" sz="3600" dirty="0" smtClean="0">
                <a:ln w="22225">
                  <a:solidFill>
                    <a:srgbClr val="66FFFF"/>
                  </a:solidFill>
                  <a:prstDash val="solid"/>
                </a:ln>
                <a:solidFill>
                  <a:srgbClr val="FFFF99"/>
                </a:solidFill>
                <a:effectLst>
                  <a:glow rad="76200">
                    <a:srgbClr val="00B0F0"/>
                  </a:glow>
                </a:effectLst>
              </a:rPr>
              <a:t>reaction</a:t>
            </a:r>
          </a:p>
          <a:p>
            <a:pPr algn="ctr"/>
            <a:endParaRPr lang="en-GB" sz="3600" dirty="0">
              <a:ln w="22225">
                <a:solidFill>
                  <a:srgbClr val="66FFFF"/>
                </a:solidFill>
                <a:prstDash val="solid"/>
              </a:ln>
              <a:solidFill>
                <a:srgbClr val="FFFF99"/>
              </a:solidFill>
              <a:effectLst>
                <a:glow rad="76200">
                  <a:srgbClr val="00B0F0"/>
                </a:glow>
              </a:effectLst>
            </a:endParaRPr>
          </a:p>
          <a:p>
            <a:pPr algn="ctr"/>
            <a:r>
              <a:rPr lang="en-GB" sz="3600" dirty="0" smtClean="0">
                <a:ln w="22225">
                  <a:solidFill>
                    <a:srgbClr val="66FFFF"/>
                  </a:solidFill>
                  <a:prstDash val="solid"/>
                </a:ln>
                <a:solidFill>
                  <a:srgbClr val="FFFF99"/>
                </a:solidFill>
                <a:effectLst>
                  <a:glow rad="76200">
                    <a:srgbClr val="00B0F0"/>
                  </a:glow>
                </a:effectLst>
              </a:rPr>
              <a:t>Sculpture can make change</a:t>
            </a:r>
          </a:p>
          <a:p>
            <a:pPr algn="ctr"/>
            <a:endParaRPr lang="en-GB" sz="3600" dirty="0">
              <a:ln w="22225">
                <a:solidFill>
                  <a:srgbClr val="66FFFF"/>
                </a:solidFill>
                <a:prstDash val="solid"/>
              </a:ln>
              <a:solidFill>
                <a:srgbClr val="FFFF99"/>
              </a:solidFill>
              <a:effectLst>
                <a:glow rad="76200">
                  <a:srgbClr val="00B0F0"/>
                </a:glow>
              </a:effectLst>
            </a:endParaRPr>
          </a:p>
          <a:p>
            <a:pPr algn="ctr"/>
            <a:r>
              <a:rPr lang="en-GB" sz="3400" dirty="0" smtClean="0">
                <a:ln w="22225">
                  <a:solidFill>
                    <a:srgbClr val="66FFFF"/>
                  </a:solidFill>
                  <a:prstDash val="solid"/>
                </a:ln>
                <a:solidFill>
                  <a:srgbClr val="FFFF99"/>
                </a:solidFill>
                <a:effectLst>
                  <a:glow rad="76200">
                    <a:srgbClr val="00B0F0"/>
                  </a:glow>
                </a:effectLst>
              </a:rPr>
              <a:t>Carbon Innovation Programme with consultancy, 2016</a:t>
            </a:r>
          </a:p>
          <a:p>
            <a:pPr algn="ctr"/>
            <a:r>
              <a:rPr lang="en-US" sz="2200" cap="none" spc="0" dirty="0" smtClean="0">
                <a:ln w="22225">
                  <a:solidFill>
                    <a:srgbClr val="66FFFF"/>
                  </a:solidFill>
                  <a:prstDash val="solid"/>
                </a:ln>
                <a:solidFill>
                  <a:srgbClr val="FFFF99"/>
                </a:solidFill>
                <a:effectLst>
                  <a:glow rad="76200">
                    <a:srgbClr val="00B0F0"/>
                  </a:glow>
                </a:effectLst>
              </a:rPr>
              <a:t> </a:t>
            </a:r>
            <a:endParaRPr lang="en-US" sz="2200" cap="none" spc="0" dirty="0">
              <a:ln w="22225">
                <a:solidFill>
                  <a:srgbClr val="66FFFF"/>
                </a:solidFill>
                <a:prstDash val="solid"/>
              </a:ln>
              <a:solidFill>
                <a:srgbClr val="FFFF99"/>
              </a:solidFill>
              <a:effectLst>
                <a:glow rad="76200">
                  <a:srgbClr val="00B0F0"/>
                </a:glow>
              </a:effectLst>
            </a:endParaRPr>
          </a:p>
        </p:txBody>
      </p:sp>
    </p:spTree>
    <p:extLst>
      <p:ext uri="{BB962C8B-B14F-4D97-AF65-F5344CB8AC3E}">
        <p14:creationId xmlns:p14="http://schemas.microsoft.com/office/powerpoint/2010/main" val="371608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8" y="1041400"/>
            <a:ext cx="4896036" cy="32640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668" y="1041400"/>
            <a:ext cx="4352032" cy="3264024"/>
          </a:xfrm>
          <a:prstGeom prst="rect">
            <a:avLst/>
          </a:prstGeom>
        </p:spPr>
      </p:pic>
      <p:sp>
        <p:nvSpPr>
          <p:cNvPr id="5" name="TextBox 4"/>
          <p:cNvSpPr txBox="1"/>
          <p:nvPr/>
        </p:nvSpPr>
        <p:spPr>
          <a:xfrm>
            <a:off x="120204" y="4470400"/>
            <a:ext cx="9036496" cy="923330"/>
          </a:xfrm>
          <a:prstGeom prst="rect">
            <a:avLst/>
          </a:prstGeom>
          <a:noFill/>
        </p:spPr>
        <p:txBody>
          <a:bodyPr wrap="square" rtlCol="0">
            <a:spAutoFit/>
          </a:bodyPr>
          <a:lstStyle/>
          <a:p>
            <a:r>
              <a:rPr lang="en-GB" dirty="0" smtClean="0"/>
              <a:t>                           </a:t>
            </a:r>
            <a:r>
              <a:rPr lang="en-GB" dirty="0" err="1" smtClean="0"/>
              <a:t>Shambala</a:t>
            </a:r>
            <a:r>
              <a:rPr lang="en-GB" dirty="0" smtClean="0"/>
              <a:t>                                                                        Supernormal</a:t>
            </a:r>
          </a:p>
          <a:p>
            <a:r>
              <a:rPr lang="en-GB" sz="1600" i="1" dirty="0"/>
              <a:t> </a:t>
            </a:r>
            <a:r>
              <a:rPr lang="en-GB" sz="1600" i="1" dirty="0" smtClean="0"/>
              <a:t>                          Tribe of Hermits                                                                                  Tribal Tree</a:t>
            </a:r>
          </a:p>
          <a:p>
            <a:r>
              <a:rPr lang="en-GB" dirty="0"/>
              <a:t> </a:t>
            </a:r>
            <a:r>
              <a:rPr lang="en-GB" dirty="0" smtClean="0"/>
              <a:t>                                                                                        coincidentally next to the resident hermit </a:t>
            </a:r>
            <a:endParaRPr lang="en-GB" dirty="0"/>
          </a:p>
        </p:txBody>
      </p:sp>
      <p:sp>
        <p:nvSpPr>
          <p:cNvPr id="7" name="TextBox 6"/>
          <p:cNvSpPr txBox="1"/>
          <p:nvPr/>
        </p:nvSpPr>
        <p:spPr>
          <a:xfrm>
            <a:off x="3133688" y="408707"/>
            <a:ext cx="3240360" cy="461665"/>
          </a:xfrm>
          <a:prstGeom prst="rect">
            <a:avLst/>
          </a:prstGeom>
          <a:noFill/>
        </p:spPr>
        <p:txBody>
          <a:bodyPr wrap="square" rtlCol="0">
            <a:spAutoFit/>
          </a:bodyPr>
          <a:lstStyle/>
          <a:p>
            <a:r>
              <a:rPr lang="en-US" sz="2400" b="1" kern="1200" dirty="0" smtClean="0">
                <a:solidFill>
                  <a:srgbClr val="00CC00"/>
                </a:solidFill>
              </a:rPr>
              <a:t>Started  </a:t>
            </a:r>
            <a:r>
              <a:rPr lang="en-GB" sz="2400" b="1" dirty="0" smtClean="0">
                <a:solidFill>
                  <a:srgbClr val="00CC00"/>
                </a:solidFill>
              </a:rPr>
              <a:t>1</a:t>
            </a:r>
            <a:r>
              <a:rPr lang="en-GB" sz="2400" b="1" dirty="0">
                <a:solidFill>
                  <a:srgbClr val="00CC00"/>
                </a:solidFill>
              </a:rPr>
              <a:t>½ years ago </a:t>
            </a:r>
            <a:endParaRPr lang="en-US" sz="2400" b="1" kern="1200" dirty="0">
              <a:solidFill>
                <a:srgbClr val="00CC00"/>
              </a:solidFill>
            </a:endParaRPr>
          </a:p>
        </p:txBody>
      </p:sp>
    </p:spTree>
    <p:extLst>
      <p:ext uri="{BB962C8B-B14F-4D97-AF65-F5344CB8AC3E}">
        <p14:creationId xmlns:p14="http://schemas.microsoft.com/office/powerpoint/2010/main" val="405028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3651304" cy="439248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33"/>
          <a:stretch/>
        </p:blipFill>
        <p:spPr>
          <a:xfrm>
            <a:off x="4355976" y="1052034"/>
            <a:ext cx="4636394" cy="4393190"/>
          </a:xfrm>
          <a:prstGeom prst="rect">
            <a:avLst/>
          </a:prstGeom>
        </p:spPr>
      </p:pic>
      <p:sp>
        <p:nvSpPr>
          <p:cNvPr id="6" name="Rectangle 5"/>
          <p:cNvSpPr/>
          <p:nvPr/>
        </p:nvSpPr>
        <p:spPr>
          <a:xfrm>
            <a:off x="2438121" y="5877272"/>
            <a:ext cx="6783460" cy="369332"/>
          </a:xfrm>
          <a:prstGeom prst="rect">
            <a:avLst/>
          </a:prstGeom>
        </p:spPr>
        <p:txBody>
          <a:bodyPr wrap="none">
            <a:spAutoFit/>
          </a:bodyPr>
          <a:lstStyle/>
          <a:p>
            <a:r>
              <a:rPr lang="en-US" dirty="0" smtClean="0"/>
              <a:t>Drone based thermal imaging camera                   </a:t>
            </a:r>
            <a:r>
              <a:rPr lang="en-US" sz="1100" dirty="0" smtClean="0">
                <a:solidFill>
                  <a:schemeClr val="tx1">
                    <a:lumMod val="50000"/>
                    <a:lumOff val="50000"/>
                  </a:schemeClr>
                </a:solidFill>
              </a:rPr>
              <a:t>Images courtesy of </a:t>
            </a:r>
            <a:r>
              <a:rPr lang="en-US" sz="1100" dirty="0" err="1" smtClean="0">
                <a:solidFill>
                  <a:schemeClr val="tx1">
                    <a:lumMod val="50000"/>
                    <a:lumOff val="50000"/>
                  </a:schemeClr>
                </a:solidFill>
              </a:rPr>
              <a:t>Dr</a:t>
            </a:r>
            <a:r>
              <a:rPr lang="en-US" sz="1100" dirty="0" smtClean="0">
                <a:solidFill>
                  <a:schemeClr val="tx1">
                    <a:lumMod val="50000"/>
                    <a:lumOff val="50000"/>
                  </a:schemeClr>
                </a:solidFill>
              </a:rPr>
              <a:t> Russ </a:t>
            </a:r>
            <a:r>
              <a:rPr lang="en-US" sz="1100" dirty="0" err="1" smtClean="0">
                <a:solidFill>
                  <a:schemeClr val="tx1">
                    <a:lumMod val="50000"/>
                    <a:lumOff val="50000"/>
                  </a:schemeClr>
                </a:solidFill>
              </a:rPr>
              <a:t>Layberry</a:t>
            </a:r>
            <a:endParaRPr lang="en-GB" sz="1100" dirty="0">
              <a:solidFill>
                <a:schemeClr val="tx1">
                  <a:lumMod val="50000"/>
                  <a:lumOff val="50000"/>
                </a:schemeClr>
              </a:solidFill>
            </a:endParaRPr>
          </a:p>
        </p:txBody>
      </p:sp>
    </p:spTree>
    <p:extLst>
      <p:ext uri="{BB962C8B-B14F-4D97-AF65-F5344CB8AC3E}">
        <p14:creationId xmlns:p14="http://schemas.microsoft.com/office/powerpoint/2010/main" val="414799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avidbraunsberg.co.uk/wp-content/uploads/2011/04/PRI-10-Parad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007"/>
            <a:ext cx="3491880" cy="49244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5739979"/>
            <a:ext cx="2354619" cy="646331"/>
          </a:xfrm>
          <a:prstGeom prst="rect">
            <a:avLst/>
          </a:prstGeom>
        </p:spPr>
        <p:txBody>
          <a:bodyPr wrap="none">
            <a:spAutoFit/>
          </a:bodyPr>
          <a:lstStyle/>
          <a:p>
            <a:pPr algn="ctr"/>
            <a:r>
              <a:rPr lang="en-GB" dirty="0" smtClean="0"/>
              <a:t>‘Paradise’</a:t>
            </a:r>
          </a:p>
          <a:p>
            <a:pPr algn="ctr"/>
            <a:r>
              <a:rPr lang="en-GB" dirty="0" smtClean="0"/>
              <a:t>David </a:t>
            </a:r>
            <a:r>
              <a:rPr lang="en-GB" dirty="0" err="1" smtClean="0"/>
              <a:t>Braunsberg</a:t>
            </a:r>
            <a:r>
              <a:rPr lang="en-GB" dirty="0" smtClean="0"/>
              <a:t> 2004</a:t>
            </a:r>
            <a:endParaRPr lang="en-GB" dirty="0"/>
          </a:p>
        </p:txBody>
      </p:sp>
      <p:sp>
        <p:nvSpPr>
          <p:cNvPr id="4" name="Rectangle 3"/>
          <p:cNvSpPr/>
          <p:nvPr/>
        </p:nvSpPr>
        <p:spPr>
          <a:xfrm>
            <a:off x="29344" y="6645121"/>
            <a:ext cx="1263487" cy="200055"/>
          </a:xfrm>
          <a:prstGeom prst="rect">
            <a:avLst/>
          </a:prstGeom>
        </p:spPr>
        <p:txBody>
          <a:bodyPr wrap="none">
            <a:spAutoFit/>
          </a:bodyPr>
          <a:lstStyle/>
          <a:p>
            <a:r>
              <a:rPr lang="en-GB" sz="700" dirty="0">
                <a:solidFill>
                  <a:schemeClr val="bg1">
                    <a:lumMod val="75000"/>
                  </a:schemeClr>
                </a:solidFill>
              </a:rPr>
              <a:t>http://davidbraunsberg.co.uk</a:t>
            </a:r>
          </a:p>
        </p:txBody>
      </p:sp>
      <p:sp>
        <p:nvSpPr>
          <p:cNvPr id="5" name="Rectangle 4"/>
          <p:cNvSpPr/>
          <p:nvPr/>
        </p:nvSpPr>
        <p:spPr>
          <a:xfrm>
            <a:off x="7792526" y="8626495"/>
            <a:ext cx="1096226" cy="276999"/>
          </a:xfrm>
          <a:prstGeom prst="rect">
            <a:avLst/>
          </a:prstGeom>
        </p:spPr>
        <p:txBody>
          <a:bodyPr wrap="square">
            <a:spAutoFit/>
          </a:bodyPr>
          <a:lstStyle/>
          <a:p>
            <a:r>
              <a:rPr lang="en-GB" sz="600" dirty="0">
                <a:solidFill>
                  <a:schemeClr val="bg1">
                    <a:lumMod val="75000"/>
                  </a:schemeClr>
                </a:solidFill>
              </a:rPr>
              <a:t>http://nealmoonstone.wix.com</a:t>
            </a:r>
          </a:p>
        </p:txBody>
      </p:sp>
      <p:pic>
        <p:nvPicPr>
          <p:cNvPr id="1030" name="Picture 6" descr="http://www.re-title.com/public/artists/3180/2/Faye-Phimis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894" y="1344807"/>
            <a:ext cx="5341106" cy="40646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93004" y="5601479"/>
            <a:ext cx="5036832" cy="923330"/>
          </a:xfrm>
          <a:prstGeom prst="rect">
            <a:avLst/>
          </a:prstGeom>
        </p:spPr>
        <p:txBody>
          <a:bodyPr wrap="square">
            <a:spAutoFit/>
          </a:bodyPr>
          <a:lstStyle/>
          <a:p>
            <a:pPr algn="ctr"/>
            <a:r>
              <a:rPr lang="en-GB" dirty="0" smtClean="0"/>
              <a:t>‘the Tree’  and  ‘the Cluster’ </a:t>
            </a:r>
          </a:p>
          <a:p>
            <a:pPr algn="ctr"/>
            <a:r>
              <a:rPr lang="en-GB" dirty="0" smtClean="0"/>
              <a:t>oil </a:t>
            </a:r>
            <a:r>
              <a:rPr lang="en-GB" dirty="0"/>
              <a:t>and thread </a:t>
            </a:r>
            <a:r>
              <a:rPr lang="en-GB" dirty="0" smtClean="0"/>
              <a:t>stitched/canvas</a:t>
            </a:r>
          </a:p>
          <a:p>
            <a:pPr algn="ctr"/>
            <a:r>
              <a:rPr lang="en-GB" dirty="0" smtClean="0"/>
              <a:t>Faye </a:t>
            </a:r>
            <a:r>
              <a:rPr lang="en-GB" dirty="0" err="1" smtClean="0"/>
              <a:t>Phimister</a:t>
            </a:r>
            <a:endParaRPr lang="en-GB" dirty="0"/>
          </a:p>
        </p:txBody>
      </p:sp>
      <p:sp>
        <p:nvSpPr>
          <p:cNvPr id="7" name="Rectangle 6"/>
          <p:cNvSpPr/>
          <p:nvPr/>
        </p:nvSpPr>
        <p:spPr>
          <a:xfrm>
            <a:off x="7701850" y="6645121"/>
            <a:ext cx="1439818" cy="184666"/>
          </a:xfrm>
          <a:prstGeom prst="rect">
            <a:avLst/>
          </a:prstGeom>
        </p:spPr>
        <p:txBody>
          <a:bodyPr wrap="none">
            <a:spAutoFit/>
          </a:bodyPr>
          <a:lstStyle/>
          <a:p>
            <a:pPr algn="r"/>
            <a:r>
              <a:rPr lang="en-GB" sz="600" dirty="0">
                <a:solidFill>
                  <a:schemeClr val="bg1">
                    <a:lumMod val="75000"/>
                  </a:schemeClr>
                </a:solidFill>
              </a:rPr>
              <a:t>re-title.com/artists/Faye-Phimister2.asp</a:t>
            </a:r>
          </a:p>
        </p:txBody>
      </p:sp>
      <p:sp>
        <p:nvSpPr>
          <p:cNvPr id="9" name="Rectangle 8"/>
          <p:cNvSpPr/>
          <p:nvPr/>
        </p:nvSpPr>
        <p:spPr>
          <a:xfrm>
            <a:off x="2493517" y="2967335"/>
            <a:ext cx="4156972" cy="1107996"/>
          </a:xfrm>
          <a:prstGeom prst="rect">
            <a:avLst/>
          </a:prstGeom>
          <a:noFill/>
        </p:spPr>
        <p:txBody>
          <a:bodyPr wrap="none" lIns="91440" tIns="45720" rIns="91440" bIns="45720">
            <a:spAutoFit/>
          </a:bodyPr>
          <a:lstStyle/>
          <a:p>
            <a:pPr algn="ctr"/>
            <a:r>
              <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Like People</a:t>
            </a:r>
            <a:endPar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9979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acked 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0"/>
            <a:ext cx="2809875"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80721" y="8722469"/>
            <a:ext cx="1364028" cy="369332"/>
          </a:xfrm>
          <a:prstGeom prst="rect">
            <a:avLst/>
          </a:prstGeom>
        </p:spPr>
        <p:txBody>
          <a:bodyPr wrap="none">
            <a:spAutoFit/>
          </a:bodyPr>
          <a:lstStyle/>
          <a:p>
            <a:r>
              <a:rPr lang="en-GB" dirty="0"/>
              <a:t>Cracked Egg </a:t>
            </a:r>
            <a:endParaRPr lang="en-GB" dirty="0">
              <a:effectLst/>
            </a:endParaRPr>
          </a:p>
        </p:txBody>
      </p:sp>
      <p:sp>
        <p:nvSpPr>
          <p:cNvPr id="4" name="TextBox 3"/>
          <p:cNvSpPr txBox="1"/>
          <p:nvPr/>
        </p:nvSpPr>
        <p:spPr>
          <a:xfrm>
            <a:off x="5824011" y="3648224"/>
            <a:ext cx="2465107" cy="1446550"/>
          </a:xfrm>
          <a:prstGeom prst="rect">
            <a:avLst/>
          </a:prstGeom>
          <a:noFill/>
        </p:spPr>
        <p:txBody>
          <a:bodyPr wrap="square" rtlCol="0">
            <a:spAutoFit/>
          </a:bodyPr>
          <a:lstStyle/>
          <a:p>
            <a:r>
              <a:rPr lang="en-GB" sz="2200" dirty="0" smtClean="0">
                <a:solidFill>
                  <a:schemeClr val="accent5">
                    <a:lumMod val="75000"/>
                  </a:schemeClr>
                </a:solidFill>
              </a:rPr>
              <a:t>Commercial desire</a:t>
            </a:r>
          </a:p>
          <a:p>
            <a:r>
              <a:rPr lang="en-GB" sz="2200" dirty="0" smtClean="0"/>
              <a:t>More ‘successful’ than polemic art.</a:t>
            </a:r>
            <a:endParaRPr lang="en-GB" sz="2200" dirty="0"/>
          </a:p>
          <a:p>
            <a:endParaRPr lang="en-GB" sz="2200" dirty="0"/>
          </a:p>
        </p:txBody>
      </p:sp>
      <p:sp>
        <p:nvSpPr>
          <p:cNvPr id="5" name="Rectangle 4"/>
          <p:cNvSpPr/>
          <p:nvPr/>
        </p:nvSpPr>
        <p:spPr>
          <a:xfrm>
            <a:off x="3821683" y="672917"/>
            <a:ext cx="1726629" cy="523220"/>
          </a:xfrm>
          <a:prstGeom prst="rect">
            <a:avLst/>
          </a:prstGeom>
        </p:spPr>
        <p:txBody>
          <a:bodyPr wrap="square">
            <a:spAutoFit/>
          </a:bodyPr>
          <a:lstStyle/>
          <a:p>
            <a:r>
              <a:rPr lang="en-GB" sz="2800" dirty="0" smtClean="0"/>
              <a:t>Jeff </a:t>
            </a:r>
            <a:r>
              <a:rPr lang="en-GB" sz="2800" dirty="0" err="1" smtClean="0"/>
              <a:t>Koons</a:t>
            </a:r>
            <a:endParaRPr lang="en-GB" sz="2800" dirty="0"/>
          </a:p>
        </p:txBody>
      </p:sp>
      <p:pic>
        <p:nvPicPr>
          <p:cNvPr id="2052" name="Picture 4" descr="Poo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59" y="-278419"/>
            <a:ext cx="3187629" cy="2518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r="5265" b="64964"/>
          <a:stretch/>
        </p:blipFill>
        <p:spPr>
          <a:xfrm>
            <a:off x="4762500" y="4930472"/>
            <a:ext cx="4381500" cy="1850164"/>
          </a:xfrm>
          <a:prstGeom prst="rect">
            <a:avLst/>
          </a:prstGeom>
        </p:spPr>
      </p:pic>
      <p:sp>
        <p:nvSpPr>
          <p:cNvPr id="3" name="Rectangle 2"/>
          <p:cNvSpPr/>
          <p:nvPr/>
        </p:nvSpPr>
        <p:spPr>
          <a:xfrm>
            <a:off x="-2921" y="6448972"/>
            <a:ext cx="942887" cy="246221"/>
          </a:xfrm>
          <a:prstGeom prst="rect">
            <a:avLst/>
          </a:prstGeom>
        </p:spPr>
        <p:txBody>
          <a:bodyPr wrap="none">
            <a:spAutoFit/>
          </a:bodyPr>
          <a:lstStyle/>
          <a:p>
            <a:pPr algn="r"/>
            <a:r>
              <a:rPr lang="en-GB" sz="1000" dirty="0" smtClean="0">
                <a:solidFill>
                  <a:schemeClr val="bg1"/>
                </a:solidFill>
              </a:rPr>
              <a:t>JeffKoons.com</a:t>
            </a:r>
            <a:endParaRPr lang="en-GB" sz="1000" dirty="0">
              <a:solidFill>
                <a:schemeClr val="bg1"/>
              </a:solidFill>
            </a:endParaRPr>
          </a:p>
        </p:txBody>
      </p:sp>
      <p:pic>
        <p:nvPicPr>
          <p:cNvPr id="1026" name="Picture 2" descr="http://i.kinja-img.com/gawker-media/image/upload/s--0qktGy9s--/c_scale,fl_progressive,q_80,w_800/18k2atqfowqj8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 y="3457574"/>
            <a:ext cx="4972050" cy="34004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9512" y="2393530"/>
            <a:ext cx="5968254" cy="1200329"/>
          </a:xfrm>
          <a:prstGeom prst="rect">
            <a:avLst/>
          </a:prstGeom>
        </p:spPr>
        <p:txBody>
          <a:bodyPr wrap="square">
            <a:spAutoFit/>
          </a:bodyPr>
          <a:lstStyle/>
          <a:p>
            <a:r>
              <a:rPr lang="en-GB" b="1" dirty="0" smtClean="0">
                <a:solidFill>
                  <a:srgbClr val="000000"/>
                </a:solidFill>
                <a:latin typeface="Futura Medium"/>
              </a:rPr>
              <a:t>“It </a:t>
            </a:r>
            <a:r>
              <a:rPr lang="en-GB" b="1" dirty="0">
                <a:solidFill>
                  <a:srgbClr val="000000"/>
                </a:solidFill>
                <a:latin typeface="Futura Medium"/>
              </a:rPr>
              <a:t>might not be their desire in life to reach the </a:t>
            </a:r>
            <a:endParaRPr lang="en-GB" b="1" dirty="0" smtClean="0">
              <a:solidFill>
                <a:srgbClr val="000000"/>
              </a:solidFill>
              <a:latin typeface="Futura Medium"/>
            </a:endParaRPr>
          </a:p>
          <a:p>
            <a:r>
              <a:rPr lang="en-GB" b="1" dirty="0">
                <a:solidFill>
                  <a:srgbClr val="000000"/>
                </a:solidFill>
                <a:latin typeface="Futura Medium"/>
              </a:rPr>
              <a:t> </a:t>
            </a:r>
            <a:r>
              <a:rPr lang="en-GB" b="1" dirty="0" smtClean="0">
                <a:solidFill>
                  <a:srgbClr val="000000"/>
                </a:solidFill>
                <a:latin typeface="Futura Medium"/>
              </a:rPr>
              <a:t>bourgeois </a:t>
            </a:r>
            <a:r>
              <a:rPr lang="en-GB" b="1" dirty="0">
                <a:solidFill>
                  <a:srgbClr val="000000"/>
                </a:solidFill>
                <a:latin typeface="Futura Medium"/>
              </a:rPr>
              <a:t>class, but I am always trying to present </a:t>
            </a:r>
            <a:endParaRPr lang="en-GB" b="1" dirty="0" smtClean="0">
              <a:solidFill>
                <a:srgbClr val="000000"/>
              </a:solidFill>
              <a:latin typeface="Futura Medium"/>
            </a:endParaRPr>
          </a:p>
          <a:p>
            <a:r>
              <a:rPr lang="en-GB" b="1" dirty="0">
                <a:solidFill>
                  <a:srgbClr val="000000"/>
                </a:solidFill>
                <a:latin typeface="Futura Medium"/>
              </a:rPr>
              <a:t> </a:t>
            </a:r>
            <a:r>
              <a:rPr lang="en-GB" b="1" dirty="0" smtClean="0">
                <a:solidFill>
                  <a:srgbClr val="000000"/>
                </a:solidFill>
                <a:latin typeface="Futura Medium"/>
              </a:rPr>
              <a:t>three–dimensional </a:t>
            </a:r>
            <a:r>
              <a:rPr lang="en-GB" b="1" dirty="0">
                <a:solidFill>
                  <a:srgbClr val="000000"/>
                </a:solidFill>
                <a:latin typeface="Futura Medium"/>
              </a:rPr>
              <a:t>social mobility for people. That </a:t>
            </a:r>
            <a:endParaRPr lang="en-GB" b="1" dirty="0" smtClean="0">
              <a:solidFill>
                <a:srgbClr val="000000"/>
              </a:solidFill>
              <a:latin typeface="Futura Medium"/>
            </a:endParaRPr>
          </a:p>
          <a:p>
            <a:r>
              <a:rPr lang="en-GB" b="1" dirty="0">
                <a:solidFill>
                  <a:srgbClr val="000000"/>
                </a:solidFill>
                <a:latin typeface="Futura Medium"/>
              </a:rPr>
              <a:t> </a:t>
            </a:r>
            <a:r>
              <a:rPr lang="en-GB" b="1" dirty="0" smtClean="0">
                <a:solidFill>
                  <a:srgbClr val="000000"/>
                </a:solidFill>
                <a:latin typeface="Futura Medium"/>
              </a:rPr>
              <a:t>they </a:t>
            </a:r>
            <a:r>
              <a:rPr lang="en-GB" b="1" dirty="0">
                <a:solidFill>
                  <a:srgbClr val="000000"/>
                </a:solidFill>
                <a:latin typeface="Futura Medium"/>
              </a:rPr>
              <a:t>can achieve things and move within the </a:t>
            </a:r>
            <a:r>
              <a:rPr lang="en-GB" b="1" dirty="0" smtClean="0">
                <a:solidFill>
                  <a:srgbClr val="000000"/>
                </a:solidFill>
                <a:latin typeface="Futura Medium"/>
              </a:rPr>
              <a:t>world.”</a:t>
            </a:r>
            <a:endParaRPr lang="en-GB" dirty="0"/>
          </a:p>
        </p:txBody>
      </p:sp>
    </p:spTree>
    <p:extLst>
      <p:ext uri="{BB962C8B-B14F-4D97-AF65-F5344CB8AC3E}">
        <p14:creationId xmlns:p14="http://schemas.microsoft.com/office/powerpoint/2010/main" val="297777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552450"/>
            <a:ext cx="7670800" cy="5753100"/>
          </a:xfrm>
          <a:prstGeom prst="rect">
            <a:avLst/>
          </a:prstGeom>
        </p:spPr>
      </p:pic>
      <p:sp>
        <p:nvSpPr>
          <p:cNvPr id="4" name="TextBox 3"/>
          <p:cNvSpPr txBox="1"/>
          <p:nvPr/>
        </p:nvSpPr>
        <p:spPr>
          <a:xfrm>
            <a:off x="1547664" y="6305550"/>
            <a:ext cx="7128792" cy="461665"/>
          </a:xfrm>
          <a:prstGeom prst="rect">
            <a:avLst/>
          </a:prstGeom>
          <a:noFill/>
        </p:spPr>
        <p:txBody>
          <a:bodyPr wrap="square" rtlCol="0">
            <a:spAutoFit/>
          </a:bodyPr>
          <a:lstStyle/>
          <a:p>
            <a:r>
              <a:rPr lang="en-US" sz="2400" kern="1200" dirty="0" smtClean="0">
                <a:solidFill>
                  <a:schemeClr val="tx1"/>
                </a:solidFill>
                <a:latin typeface="+mn-lt"/>
                <a:ea typeface="+mn-ea"/>
                <a:cs typeface="+mn-cs"/>
              </a:rPr>
              <a:t>The ‘</a:t>
            </a:r>
            <a:r>
              <a:rPr lang="en-US" sz="2400" i="1" kern="1200" dirty="0" smtClean="0">
                <a:solidFill>
                  <a:schemeClr val="tx1"/>
                </a:solidFill>
                <a:latin typeface="+mn-lt"/>
                <a:ea typeface="+mn-ea"/>
                <a:cs typeface="+mn-cs"/>
              </a:rPr>
              <a:t>No offence’</a:t>
            </a:r>
            <a:r>
              <a:rPr lang="en-US" sz="2400" kern="1200" dirty="0" smtClean="0">
                <a:solidFill>
                  <a:schemeClr val="tx1"/>
                </a:solidFill>
                <a:latin typeface="+mn-lt"/>
                <a:ea typeface="+mn-ea"/>
                <a:cs typeface="+mn-cs"/>
              </a:rPr>
              <a:t> module    </a:t>
            </a:r>
            <a:r>
              <a:rPr lang="en-US" sz="2100" dirty="0" smtClean="0"/>
              <a:t>(now ended) </a:t>
            </a:r>
            <a:endParaRPr lang="en-US" sz="2100" kern="1200" dirty="0">
              <a:solidFill>
                <a:schemeClr val="tx1"/>
              </a:solidFill>
            </a:endParaRPr>
          </a:p>
        </p:txBody>
      </p:sp>
    </p:spTree>
    <p:extLst>
      <p:ext uri="{BB962C8B-B14F-4D97-AF65-F5344CB8AC3E}">
        <p14:creationId xmlns:p14="http://schemas.microsoft.com/office/powerpoint/2010/main" val="240676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890" y="-25231"/>
            <a:ext cx="3021109" cy="2014071"/>
          </a:xfrm>
          <a:prstGeom prst="rect">
            <a:avLst/>
          </a:prstGeom>
        </p:spPr>
      </p:pic>
      <p:sp>
        <p:nvSpPr>
          <p:cNvPr id="3" name="TextBox 2"/>
          <p:cNvSpPr txBox="1"/>
          <p:nvPr/>
        </p:nvSpPr>
        <p:spPr>
          <a:xfrm>
            <a:off x="2233489" y="662884"/>
            <a:ext cx="4307699" cy="2400657"/>
          </a:xfrm>
          <a:prstGeom prst="rect">
            <a:avLst/>
          </a:prstGeom>
          <a:noFill/>
        </p:spPr>
        <p:txBody>
          <a:bodyPr wrap="square" rtlCol="0">
            <a:spAutoFit/>
          </a:bodyPr>
          <a:lstStyle/>
          <a:p>
            <a:pPr algn="ctr"/>
            <a:r>
              <a:rPr lang="en-US" sz="2500" dirty="0" smtClean="0">
                <a:solidFill>
                  <a:srgbClr val="6A5288"/>
                </a:solidFill>
              </a:rPr>
              <a:t>The course was </a:t>
            </a:r>
          </a:p>
          <a:p>
            <a:pPr algn="ctr"/>
            <a:r>
              <a:rPr lang="en-US" sz="2500" dirty="0" smtClean="0">
                <a:solidFill>
                  <a:srgbClr val="6A5288"/>
                </a:solidFill>
              </a:rPr>
              <a:t>temporary</a:t>
            </a:r>
          </a:p>
          <a:p>
            <a:pPr algn="ctr"/>
            <a:endParaRPr lang="en-US" sz="2500" kern="1200" dirty="0">
              <a:solidFill>
                <a:srgbClr val="6A5288"/>
              </a:solidFill>
            </a:endParaRPr>
          </a:p>
          <a:p>
            <a:pPr algn="ctr"/>
            <a:r>
              <a:rPr lang="en-US" sz="2500" dirty="0" smtClean="0">
                <a:solidFill>
                  <a:srgbClr val="6A5288"/>
                </a:solidFill>
              </a:rPr>
              <a:t>We are temporary</a:t>
            </a:r>
          </a:p>
          <a:p>
            <a:pPr algn="ctr"/>
            <a:endParaRPr lang="en-US" sz="2500" kern="1200" dirty="0">
              <a:solidFill>
                <a:srgbClr val="6A5288"/>
              </a:solidFill>
            </a:endParaRPr>
          </a:p>
          <a:p>
            <a:pPr algn="ctr"/>
            <a:r>
              <a:rPr lang="en-US" sz="2500" dirty="0" smtClean="0">
                <a:solidFill>
                  <a:srgbClr val="6A5288"/>
                </a:solidFill>
              </a:rPr>
              <a:t>Circularity is good</a:t>
            </a:r>
            <a:endParaRPr lang="en-US" sz="2500" kern="1200" dirty="0">
              <a:solidFill>
                <a:srgbClr val="6A5288"/>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652"/>
          <a:stretch/>
        </p:blipFill>
        <p:spPr>
          <a:xfrm>
            <a:off x="-180528" y="3557492"/>
            <a:ext cx="3789776" cy="33005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857" y="3557492"/>
            <a:ext cx="4050016" cy="37170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51787" cy="1988840"/>
          </a:xfrm>
          <a:prstGeom prst="rect">
            <a:avLst/>
          </a:prstGeom>
        </p:spPr>
      </p:pic>
      <p:pic>
        <p:nvPicPr>
          <p:cNvPr id="1026" name="Picture 2" descr="http://res.freestockphotos.biz/pictures/2/2917-illustration-of-a-curved-horizontal-red-arrow-p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2527423" y="6021288"/>
            <a:ext cx="3980508" cy="6885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81247" y="4303852"/>
            <a:ext cx="1315610" cy="1908215"/>
          </a:xfrm>
          <a:prstGeom prst="rect">
            <a:avLst/>
          </a:prstGeom>
        </p:spPr>
        <p:txBody>
          <a:bodyPr wrap="square">
            <a:spAutoFit/>
          </a:bodyPr>
          <a:lstStyle/>
          <a:p>
            <a:pPr algn="ctr"/>
            <a:r>
              <a:rPr lang="en-GB" sz="1600" dirty="0">
                <a:solidFill>
                  <a:srgbClr val="92D050"/>
                </a:solidFill>
              </a:rPr>
              <a:t>Life’s a </a:t>
            </a:r>
            <a:endParaRPr lang="en-GB" sz="1600" dirty="0" smtClean="0">
              <a:solidFill>
                <a:srgbClr val="92D050"/>
              </a:solidFill>
            </a:endParaRPr>
          </a:p>
          <a:p>
            <a:pPr algn="ctr"/>
            <a:r>
              <a:rPr lang="en-GB" sz="1600" dirty="0" smtClean="0">
                <a:solidFill>
                  <a:srgbClr val="92D050"/>
                </a:solidFill>
              </a:rPr>
              <a:t>wonderful   </a:t>
            </a:r>
            <a:endParaRPr lang="en-GB" sz="1600" dirty="0">
              <a:solidFill>
                <a:srgbClr val="92D050"/>
              </a:solidFill>
            </a:endParaRPr>
          </a:p>
          <a:p>
            <a:pPr algn="ctr"/>
            <a:r>
              <a:rPr lang="en-GB" sz="1600" dirty="0" smtClean="0">
                <a:solidFill>
                  <a:srgbClr val="92D050"/>
                </a:solidFill>
              </a:rPr>
              <a:t>thing</a:t>
            </a:r>
            <a:r>
              <a:rPr lang="en-GB" sz="1600" dirty="0">
                <a:solidFill>
                  <a:srgbClr val="92D050"/>
                </a:solidFill>
              </a:rPr>
              <a:t>.</a:t>
            </a:r>
          </a:p>
          <a:p>
            <a:pPr algn="ctr"/>
            <a:endParaRPr lang="en-GB" sz="1600" dirty="0">
              <a:solidFill>
                <a:srgbClr val="92D050"/>
              </a:solidFill>
            </a:endParaRPr>
          </a:p>
          <a:p>
            <a:pPr algn="ctr"/>
            <a:r>
              <a:rPr lang="en-GB" dirty="0" smtClean="0">
                <a:solidFill>
                  <a:srgbClr val="92D050"/>
                </a:solidFill>
              </a:rPr>
              <a:t>One </a:t>
            </a:r>
            <a:r>
              <a:rPr lang="en-GB" dirty="0">
                <a:solidFill>
                  <a:srgbClr val="92D050"/>
                </a:solidFill>
              </a:rPr>
              <a:t>of the best </a:t>
            </a:r>
            <a:r>
              <a:rPr lang="en-GB" dirty="0" smtClean="0">
                <a:solidFill>
                  <a:srgbClr val="92D050"/>
                </a:solidFill>
              </a:rPr>
              <a:t>things </a:t>
            </a:r>
            <a:r>
              <a:rPr lang="en-GB" dirty="0">
                <a:solidFill>
                  <a:srgbClr val="92D050"/>
                </a:solidFill>
              </a:rPr>
              <a:t>there is !” </a:t>
            </a:r>
          </a:p>
        </p:txBody>
      </p:sp>
    </p:spTree>
    <p:extLst>
      <p:ext uri="{BB962C8B-B14F-4D97-AF65-F5344CB8AC3E}">
        <p14:creationId xmlns:p14="http://schemas.microsoft.com/office/powerpoint/2010/main" val="15306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ontent-lhr3-1.xx.fbcdn.net/hphotos-xpf1/v/t1.0-0/s480x480/11168913_10153467506611280_5868305298122422020_n.jpg?oh=a715188f9c5abcfca5daa72cbfcb4bdd&amp;oe=56FFB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49" y="4137775"/>
            <a:ext cx="5087751" cy="27240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6" y="4137775"/>
            <a:ext cx="4176464" cy="2784309"/>
          </a:xfrm>
          <a:prstGeom prst="rect">
            <a:avLst/>
          </a:prstGeom>
        </p:spPr>
      </p:pic>
      <p:sp>
        <p:nvSpPr>
          <p:cNvPr id="11" name="TextBox 10"/>
          <p:cNvSpPr txBox="1"/>
          <p:nvPr/>
        </p:nvSpPr>
        <p:spPr>
          <a:xfrm>
            <a:off x="2359208" y="3043861"/>
            <a:ext cx="4211054" cy="1089529"/>
          </a:xfrm>
          <a:prstGeom prst="rect">
            <a:avLst/>
          </a:prstGeom>
          <a:noFill/>
        </p:spPr>
        <p:txBody>
          <a:bodyPr wrap="square" rtlCol="0">
            <a:spAutoFit/>
          </a:bodyPr>
          <a:lstStyle/>
          <a:p>
            <a:pPr algn="ctr">
              <a:lnSpc>
                <a:spcPct val="90000"/>
              </a:lnSpc>
            </a:pPr>
            <a:r>
              <a:rPr lang="en-GB" sz="3600" b="1" dirty="0" smtClean="0">
                <a:effectLst>
                  <a:glow rad="101600">
                    <a:schemeClr val="accent2">
                      <a:satMod val="175000"/>
                      <a:alpha val="40000"/>
                    </a:schemeClr>
                  </a:glow>
                </a:effectLst>
              </a:rPr>
              <a:t>How did mud make a rainbow?</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3357335" cy="2242955"/>
          </a:xfrm>
          <a:prstGeom prst="rect">
            <a:avLst/>
          </a:prstGeom>
        </p:spPr>
      </p:pic>
      <p:sp>
        <p:nvSpPr>
          <p:cNvPr id="10" name="Rectangle 9"/>
          <p:cNvSpPr/>
          <p:nvPr/>
        </p:nvSpPr>
        <p:spPr>
          <a:xfrm>
            <a:off x="-42564" y="1983830"/>
            <a:ext cx="1849096" cy="292259"/>
          </a:xfrm>
          <a:prstGeom prst="rect">
            <a:avLst/>
          </a:prstGeom>
        </p:spPr>
        <p:txBody>
          <a:bodyPr wrap="none">
            <a:spAutoFit/>
          </a:bodyPr>
          <a:lstStyle/>
          <a:p>
            <a:pPr marR="82550">
              <a:lnSpc>
                <a:spcPct val="115000"/>
              </a:lnSpc>
              <a:spcAft>
                <a:spcPts val="600"/>
              </a:spcAft>
            </a:pPr>
            <a:r>
              <a:rPr lang="en-GB" sz="12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image courtesy of </a:t>
            </a:r>
            <a:r>
              <a:rPr lang="en-GB" sz="1200" i="1"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JRKane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720728" y="1578138"/>
            <a:ext cx="1904496" cy="292259"/>
          </a:xfrm>
          <a:prstGeom prst="rect">
            <a:avLst/>
          </a:prstGeom>
        </p:spPr>
        <p:txBody>
          <a:bodyPr wrap="none">
            <a:spAutoFit/>
          </a:bodyPr>
          <a:lstStyle/>
          <a:p>
            <a:pPr algn="r">
              <a:lnSpc>
                <a:spcPct val="115000"/>
              </a:lnSpc>
              <a:spcAft>
                <a:spcPts val="0"/>
              </a:spcAft>
            </a:pPr>
            <a:r>
              <a:rPr lang="en-GB" sz="1200" i="1" dirty="0">
                <a:latin typeface="Calibri" panose="020F0502020204030204" pitchFamily="34" charset="0"/>
                <a:ea typeface="Calibri" panose="020F0502020204030204" pitchFamily="34" charset="0"/>
                <a:cs typeface="Times New Roman" panose="02020603050405020304" pitchFamily="18" charset="0"/>
              </a:rPr>
              <a:t>image courtesy of </a:t>
            </a:r>
            <a:r>
              <a:rPr lang="en-GB" sz="1200" i="1" dirty="0" err="1">
                <a:latin typeface="Calibri" panose="020F0502020204030204" pitchFamily="34" charset="0"/>
                <a:ea typeface="Calibri" panose="020F0502020204030204" pitchFamily="34" charset="0"/>
                <a:cs typeface="Times New Roman" panose="02020603050405020304" pitchFamily="18" charset="0"/>
              </a:rPr>
              <a:t>P.Corona</a:t>
            </a:r>
            <a:r>
              <a:rPr lang="en-GB" sz="1200" i="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3357334" y="1813466"/>
            <a:ext cx="3060849" cy="646331"/>
          </a:xfrm>
          <a:prstGeom prst="rect">
            <a:avLst/>
          </a:prstGeom>
          <a:noFill/>
        </p:spPr>
        <p:txBody>
          <a:bodyPr wrap="square" rtlCol="0">
            <a:spAutoFit/>
          </a:bodyPr>
          <a:lstStyle/>
          <a:p>
            <a:pPr algn="ctr"/>
            <a:r>
              <a:rPr lang="en-GB" dirty="0" smtClean="0">
                <a:solidFill>
                  <a:srgbClr val="00B0F0"/>
                </a:solidFill>
              </a:rPr>
              <a:t>The Nest Stage</a:t>
            </a:r>
          </a:p>
          <a:p>
            <a:pPr algn="ctr"/>
            <a:r>
              <a:rPr lang="en-GB" dirty="0" smtClean="0">
                <a:solidFill>
                  <a:srgbClr val="00B0F0"/>
                </a:solidFill>
              </a:rPr>
              <a:t>Supernormal Fest 2012-2015</a:t>
            </a:r>
            <a:endParaRPr lang="en-GB" dirty="0">
              <a:solidFill>
                <a:srgbClr val="00B0F0"/>
              </a:solidFill>
            </a:endParaRPr>
          </a:p>
        </p:txBody>
      </p:sp>
      <p:pic>
        <p:nvPicPr>
          <p:cNvPr id="14" name="Picture 13" descr="HeadBirdSky.jpg"/>
          <p:cNvPicPr/>
          <p:nvPr/>
        </p:nvPicPr>
        <p:blipFill>
          <a:blip r:embed="rId5"/>
          <a:stretch>
            <a:fillRect/>
          </a:stretch>
        </p:blipFill>
        <p:spPr>
          <a:xfrm>
            <a:off x="3852700" y="0"/>
            <a:ext cx="1917320" cy="16288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62" y="2276089"/>
            <a:ext cx="2081708" cy="1417234"/>
          </a:xfrm>
          <a:prstGeom prst="rect">
            <a:avLst/>
          </a:prstGeom>
        </p:spPr>
      </p:pic>
      <p:sp>
        <p:nvSpPr>
          <p:cNvPr id="17" name="Rectangle 16"/>
          <p:cNvSpPr/>
          <p:nvPr/>
        </p:nvSpPr>
        <p:spPr>
          <a:xfrm>
            <a:off x="-80669" y="3676110"/>
            <a:ext cx="2263440" cy="276999"/>
          </a:xfrm>
          <a:prstGeom prst="rect">
            <a:avLst/>
          </a:prstGeom>
        </p:spPr>
        <p:txBody>
          <a:bodyPr wrap="none">
            <a:spAutoFit/>
          </a:bodyPr>
          <a:lstStyle/>
          <a:p>
            <a:r>
              <a:rPr lang="en-GB" sz="1200" i="1" dirty="0">
                <a:latin typeface="Calibri" panose="020F0502020204030204" pitchFamily="34" charset="0"/>
                <a:ea typeface="Calibri" panose="020F0502020204030204" pitchFamily="34" charset="0"/>
                <a:cs typeface="Times New Roman" panose="02020603050405020304" pitchFamily="18" charset="0"/>
              </a:rPr>
              <a:t>image courtesy of </a:t>
            </a:r>
            <a:r>
              <a:rPr lang="en-GB" sz="1200" i="1" dirty="0" err="1">
                <a:latin typeface="Calibri" panose="020F0502020204030204" pitchFamily="34" charset="0"/>
                <a:ea typeface="Calibri" panose="020F0502020204030204" pitchFamily="34" charset="0"/>
                <a:cs typeface="Times New Roman" panose="02020603050405020304" pitchFamily="18" charset="0"/>
              </a:rPr>
              <a:t>Melita</a:t>
            </a:r>
            <a:r>
              <a:rPr lang="en-GB" sz="1200" i="1" dirty="0">
                <a:latin typeface="Calibri" panose="020F0502020204030204" pitchFamily="34" charset="0"/>
                <a:ea typeface="Calibri" panose="020F0502020204030204" pitchFamily="34" charset="0"/>
                <a:cs typeface="Times New Roman" panose="02020603050405020304" pitchFamily="18" charset="0"/>
              </a:rPr>
              <a:t> Dennett</a:t>
            </a:r>
            <a:endParaRPr lang="en-GB" sz="1200" dirty="0"/>
          </a:p>
        </p:txBody>
      </p:sp>
      <p:pic>
        <p:nvPicPr>
          <p:cNvPr id="18" name="Picture 17" descr="C:\M\M_images\2013\Supernormal 8-12Aug13\Jemima's\1186233_10151850568303383_1506599518_n.jpg"/>
          <p:cNvPicPr/>
          <p:nvPr/>
        </p:nvPicPr>
        <p:blipFill>
          <a:blip r:embed="rId7" cstate="print"/>
          <a:srcRect/>
          <a:stretch>
            <a:fillRect/>
          </a:stretch>
        </p:blipFill>
        <p:spPr bwMode="auto">
          <a:xfrm>
            <a:off x="6300192" y="0"/>
            <a:ext cx="2843808" cy="1905009"/>
          </a:xfrm>
          <a:prstGeom prst="rect">
            <a:avLst/>
          </a:prstGeom>
          <a:noFill/>
          <a:ln w="9525">
            <a:noFill/>
            <a:miter lim="800000"/>
            <a:headEnd/>
            <a:tailEnd/>
          </a:ln>
        </p:spPr>
      </p:pic>
      <p:sp>
        <p:nvSpPr>
          <p:cNvPr id="19" name="Rectangle 18"/>
          <p:cNvSpPr/>
          <p:nvPr/>
        </p:nvSpPr>
        <p:spPr>
          <a:xfrm>
            <a:off x="6813920" y="1670415"/>
            <a:ext cx="2447208" cy="292259"/>
          </a:xfrm>
          <a:prstGeom prst="rect">
            <a:avLst/>
          </a:prstGeom>
        </p:spPr>
        <p:txBody>
          <a:bodyPr wrap="none">
            <a:spAutoFit/>
          </a:bodyPr>
          <a:lstStyle/>
          <a:p>
            <a:pPr marR="82550" algn="r">
              <a:lnSpc>
                <a:spcPct val="115000"/>
              </a:lnSpc>
              <a:spcAft>
                <a:spcPts val="600"/>
              </a:spcAft>
            </a:pPr>
            <a:r>
              <a:rPr lang="en-GB" sz="12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image courtesy of Jamie de Dodger</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6576" y="1935483"/>
            <a:ext cx="2459247" cy="2142051"/>
          </a:xfrm>
          <a:prstGeom prst="rect">
            <a:avLst/>
          </a:prstGeom>
        </p:spPr>
      </p:pic>
      <p:sp>
        <p:nvSpPr>
          <p:cNvPr id="21" name="Rectangle 20"/>
          <p:cNvSpPr/>
          <p:nvPr/>
        </p:nvSpPr>
        <p:spPr>
          <a:xfrm>
            <a:off x="6992349" y="3890952"/>
            <a:ext cx="2229970" cy="292259"/>
          </a:xfrm>
          <a:prstGeom prst="rect">
            <a:avLst/>
          </a:prstGeom>
        </p:spPr>
        <p:txBody>
          <a:bodyPr wrap="none">
            <a:spAutoFit/>
          </a:bodyPr>
          <a:lstStyle/>
          <a:p>
            <a:pPr algn="r">
              <a:lnSpc>
                <a:spcPct val="115000"/>
              </a:lnSpc>
              <a:spcAft>
                <a:spcPts val="0"/>
              </a:spcAft>
            </a:pPr>
            <a:r>
              <a:rPr lang="en-GB" sz="1200" i="1" dirty="0">
                <a:latin typeface="Calibri" panose="020F0502020204030204" pitchFamily="34" charset="0"/>
                <a:ea typeface="Calibri" panose="020F0502020204030204" pitchFamily="34" charset="0"/>
                <a:cs typeface="Times New Roman" panose="02020603050405020304" pitchFamily="18" charset="0"/>
              </a:rPr>
              <a:t>image courtesy of </a:t>
            </a:r>
            <a:r>
              <a:rPr lang="en-GB" sz="1200" i="1" dirty="0" smtClean="0">
                <a:latin typeface="Calibri" panose="020F0502020204030204" pitchFamily="34" charset="0"/>
                <a:ea typeface="Calibri" panose="020F0502020204030204" pitchFamily="34" charset="0"/>
                <a:cs typeface="Times New Roman" panose="02020603050405020304" pitchFamily="18" charset="0"/>
              </a:rPr>
              <a:t>The Fish Police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33805" y="6597352"/>
            <a:ext cx="2373557" cy="246221"/>
          </a:xfrm>
          <a:prstGeom prst="rect">
            <a:avLst/>
          </a:prstGeom>
        </p:spPr>
        <p:txBody>
          <a:bodyPr wrap="square">
            <a:spAutoFit/>
          </a:bodyPr>
          <a:lstStyle/>
          <a:p>
            <a:r>
              <a:rPr lang="en-GB" sz="1000" i="1"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image courtesy of </a:t>
            </a:r>
            <a:r>
              <a:rPr lang="en-GB" sz="1000" i="1"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Talkaoke.com</a:t>
            </a:r>
            <a:endParaRPr lang="en-GB" sz="1000" dirty="0">
              <a:solidFill>
                <a:schemeClr val="bg1">
                  <a:lumMod val="75000"/>
                </a:schemeClr>
              </a:solidFill>
            </a:endParaRPr>
          </a:p>
        </p:txBody>
      </p:sp>
    </p:spTree>
    <p:extLst>
      <p:ext uri="{BB962C8B-B14F-4D97-AF65-F5344CB8AC3E}">
        <p14:creationId xmlns:p14="http://schemas.microsoft.com/office/powerpoint/2010/main" val="420665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28" r="390"/>
          <a:stretch/>
        </p:blipFill>
        <p:spPr>
          <a:xfrm>
            <a:off x="5410125" y="5551395"/>
            <a:ext cx="3733876" cy="13082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7819" b="4906"/>
          <a:stretch/>
        </p:blipFill>
        <p:spPr>
          <a:xfrm>
            <a:off x="2531540" y="2349679"/>
            <a:ext cx="1894457" cy="15841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538" y="3699104"/>
            <a:ext cx="2451348" cy="160147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2879" y="0"/>
            <a:ext cx="2386007" cy="3181343"/>
          </a:xfrm>
          <a:prstGeom prst="rect">
            <a:avLst/>
          </a:prstGeom>
        </p:spPr>
      </p:pic>
      <p:sp>
        <p:nvSpPr>
          <p:cNvPr id="13" name="TextBox 12"/>
          <p:cNvSpPr txBox="1"/>
          <p:nvPr/>
        </p:nvSpPr>
        <p:spPr>
          <a:xfrm>
            <a:off x="2563241" y="260648"/>
            <a:ext cx="3982298" cy="1692771"/>
          </a:xfrm>
          <a:prstGeom prst="rect">
            <a:avLst/>
          </a:prstGeom>
          <a:solidFill>
            <a:srgbClr val="FFFF99"/>
          </a:solidFill>
          <a:effectLst>
            <a:glow rad="127000">
              <a:srgbClr val="FF0000"/>
            </a:glow>
          </a:effectLst>
        </p:spPr>
        <p:txBody>
          <a:bodyPr wrap="square" rtlCol="0">
            <a:spAutoFit/>
          </a:bodyPr>
          <a:lstStyle/>
          <a:p>
            <a:pPr algn="ctr"/>
            <a:r>
              <a:rPr lang="en-GB" sz="4400" b="1" dirty="0" smtClean="0">
                <a:ln w="22225" cap="rnd">
                  <a:solidFill>
                    <a:srgbClr val="00B050"/>
                  </a:solidFill>
                  <a:prstDash val="solid"/>
                  <a:round/>
                </a:ln>
                <a:solidFill>
                  <a:srgbClr val="CCFFCC"/>
                </a:solidFill>
                <a:effectLst>
                  <a:glow rad="63500">
                    <a:schemeClr val="accent3">
                      <a:satMod val="175000"/>
                      <a:alpha val="40000"/>
                    </a:schemeClr>
                  </a:glow>
                  <a:outerShdw dist="38100" dir="2700000" algn="tl" rotWithShape="0">
                    <a:schemeClr val="accent2"/>
                  </a:outerShdw>
                </a:effectLst>
              </a:rPr>
              <a:t>Thank you folks.</a:t>
            </a:r>
          </a:p>
          <a:p>
            <a:pPr algn="ctr"/>
            <a:r>
              <a:rPr lang="en-GB" sz="1600" b="1" dirty="0" smtClean="0">
                <a:ln w="22225" cap="rnd">
                  <a:solidFill>
                    <a:srgbClr val="00B050"/>
                  </a:solidFill>
                  <a:prstDash val="solid"/>
                  <a:round/>
                </a:ln>
                <a:solidFill>
                  <a:srgbClr val="FFFF66"/>
                </a:solidFill>
                <a:effectLst>
                  <a:glow rad="63500">
                    <a:schemeClr val="accent3">
                      <a:satMod val="175000"/>
                      <a:alpha val="40000"/>
                    </a:schemeClr>
                  </a:glow>
                  <a:outerShdw dist="38100" dir="2700000" algn="tl" rotWithShape="0">
                    <a:schemeClr val="accent2"/>
                  </a:outerShdw>
                </a:effectLst>
              </a:rPr>
              <a:t> </a:t>
            </a:r>
          </a:p>
          <a:p>
            <a:pPr algn="ctr"/>
            <a:r>
              <a:rPr lang="en-GB" sz="4400" b="1" dirty="0" smtClean="0">
                <a:ln w="22225" cap="rnd">
                  <a:solidFill>
                    <a:srgbClr val="00B050"/>
                  </a:solidFill>
                  <a:prstDash val="solid"/>
                  <a:round/>
                </a:ln>
                <a:solidFill>
                  <a:srgbClr val="00B0F0"/>
                </a:solidFill>
                <a:effectLst>
                  <a:glow rad="63500">
                    <a:schemeClr val="accent3">
                      <a:satMod val="175000"/>
                      <a:alpha val="40000"/>
                    </a:schemeClr>
                  </a:glow>
                  <a:outerShdw dist="38100" dir="2700000" algn="tl" rotWithShape="0">
                    <a:schemeClr val="accent2"/>
                  </a:outerShdw>
                </a:effectLst>
              </a:rPr>
              <a:t>Any Questions?</a:t>
            </a:r>
            <a:endParaRPr lang="en-GB" sz="4400" b="1" dirty="0">
              <a:ln w="22225" cap="rnd">
                <a:solidFill>
                  <a:srgbClr val="00B050"/>
                </a:solidFill>
                <a:prstDash val="solid"/>
                <a:round/>
              </a:ln>
              <a:solidFill>
                <a:srgbClr val="00B0F0"/>
              </a:solidFill>
              <a:effectLst>
                <a:glow rad="63500">
                  <a:schemeClr val="accent3">
                    <a:satMod val="175000"/>
                    <a:alpha val="40000"/>
                  </a:schemeClr>
                </a:glow>
                <a:outerShdw dist="38100" dir="2700000" algn="tl" rotWithShape="0">
                  <a:schemeClr val="accent2"/>
                </a:outerShdw>
              </a:effectLst>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919" r="3008"/>
          <a:stretch/>
        </p:blipFill>
        <p:spPr>
          <a:xfrm>
            <a:off x="4685038" y="2079100"/>
            <a:ext cx="1828800" cy="3240007"/>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6289"/>
          <a:stretch/>
        </p:blipFill>
        <p:spPr>
          <a:xfrm>
            <a:off x="1668906" y="4075377"/>
            <a:ext cx="2424894" cy="2810919"/>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18981" r="24459"/>
          <a:stretch/>
        </p:blipFill>
        <p:spPr>
          <a:xfrm flipH="1">
            <a:off x="-1" y="3316637"/>
            <a:ext cx="1442833" cy="3569659"/>
          </a:xfrm>
          <a:prstGeom prst="rect">
            <a:avLst/>
          </a:prstGeom>
        </p:spPr>
      </p:pic>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15504" t="15484" r="17500" b="13117"/>
          <a:stretch/>
        </p:blipFill>
        <p:spPr>
          <a:xfrm>
            <a:off x="0" y="0"/>
            <a:ext cx="2335901" cy="3114535"/>
          </a:xfrm>
          <a:prstGeom prst="rect">
            <a:avLst/>
          </a:prstGeom>
        </p:spPr>
      </p:pic>
      <p:pic>
        <p:nvPicPr>
          <p:cNvPr id="21" name="Picture 20"/>
          <p:cNvPicPr>
            <a:picLocks noChangeAspect="1"/>
          </p:cNvPicPr>
          <p:nvPr/>
        </p:nvPicPr>
        <p:blipFill rotWithShape="1">
          <a:blip r:embed="rId11" cstate="print">
            <a:extLst>
              <a:ext uri="{28A0092B-C50C-407E-A947-70E740481C1C}">
                <a14:useLocalDpi xmlns:a14="http://schemas.microsoft.com/office/drawing/2010/main" val="0"/>
              </a:ext>
            </a:extLst>
          </a:blip>
          <a:srcRect l="5139" t="15412" r="4645"/>
          <a:stretch/>
        </p:blipFill>
        <p:spPr>
          <a:xfrm>
            <a:off x="4285531" y="5568378"/>
            <a:ext cx="937056" cy="1310365"/>
          </a:xfrm>
          <a:prstGeom prst="rect">
            <a:avLst/>
          </a:prstGeom>
        </p:spPr>
      </p:pic>
    </p:spTree>
    <p:extLst>
      <p:ext uri="{BB962C8B-B14F-4D97-AF65-F5344CB8AC3E}">
        <p14:creationId xmlns:p14="http://schemas.microsoft.com/office/powerpoint/2010/main" val="271230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w! New T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21621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37" y="2175523"/>
            <a:ext cx="942887" cy="246221"/>
          </a:xfrm>
          <a:prstGeom prst="rect">
            <a:avLst/>
          </a:prstGeom>
        </p:spPr>
        <p:txBody>
          <a:bodyPr wrap="none">
            <a:spAutoFit/>
          </a:bodyPr>
          <a:lstStyle/>
          <a:p>
            <a:pPr algn="r"/>
            <a:r>
              <a:rPr lang="en-GB" sz="1000" dirty="0" smtClean="0">
                <a:solidFill>
                  <a:schemeClr val="bg1">
                    <a:lumMod val="65000"/>
                  </a:schemeClr>
                </a:solidFill>
              </a:rPr>
              <a:t>JeffKoons.com</a:t>
            </a:r>
            <a:endParaRPr lang="en-GB" sz="1000" dirty="0">
              <a:solidFill>
                <a:schemeClr val="bg1">
                  <a:lumMod val="65000"/>
                </a:schemeClr>
              </a:solidFill>
            </a:endParaRPr>
          </a:p>
        </p:txBody>
      </p:sp>
      <p:sp>
        <p:nvSpPr>
          <p:cNvPr id="2" name="Rectangle 1"/>
          <p:cNvSpPr/>
          <p:nvPr/>
        </p:nvSpPr>
        <p:spPr>
          <a:xfrm>
            <a:off x="179512" y="2435091"/>
            <a:ext cx="5616624" cy="2677656"/>
          </a:xfrm>
          <a:prstGeom prst="rect">
            <a:avLst/>
          </a:prstGeom>
        </p:spPr>
        <p:txBody>
          <a:bodyPr wrap="square">
            <a:spAutoFit/>
          </a:bodyPr>
          <a:lstStyle/>
          <a:p>
            <a:r>
              <a:rPr lang="en-GB" sz="2300" dirty="0">
                <a:solidFill>
                  <a:srgbClr val="000000"/>
                </a:solidFill>
              </a:rPr>
              <a:t>the ads reflected </a:t>
            </a:r>
            <a:r>
              <a:rPr lang="en-GB" sz="2300" dirty="0" err="1">
                <a:solidFill>
                  <a:srgbClr val="000000"/>
                </a:solidFill>
              </a:rPr>
              <a:t>Koons</a:t>
            </a:r>
            <a:r>
              <a:rPr lang="en-GB" sz="2300" dirty="0" smtClean="0">
                <a:solidFill>
                  <a:srgbClr val="000000"/>
                </a:solidFill>
              </a:rPr>
              <a:t>’ </a:t>
            </a:r>
            <a:r>
              <a:rPr lang="en-GB" sz="2300" dirty="0">
                <a:solidFill>
                  <a:srgbClr val="000000"/>
                </a:solidFill>
              </a:rPr>
              <a:t>desire to </a:t>
            </a:r>
            <a:r>
              <a:rPr lang="en-GB" sz="2300" dirty="0" smtClean="0">
                <a:solidFill>
                  <a:srgbClr val="000000"/>
                </a:solidFill>
              </a:rPr>
              <a:t> </a:t>
            </a:r>
          </a:p>
          <a:p>
            <a:r>
              <a:rPr lang="en-GB" sz="2300" i="1" dirty="0" smtClean="0">
                <a:solidFill>
                  <a:srgbClr val="000000"/>
                </a:solidFill>
              </a:rPr>
              <a:t>“remove </a:t>
            </a:r>
            <a:r>
              <a:rPr lang="en-GB" sz="2300" i="1" dirty="0">
                <a:solidFill>
                  <a:srgbClr val="000000"/>
                </a:solidFill>
              </a:rPr>
              <a:t>bourgeois guilt and shame in </a:t>
            </a:r>
            <a:endParaRPr lang="en-GB" sz="2300" i="1" dirty="0" smtClean="0">
              <a:solidFill>
                <a:srgbClr val="000000"/>
              </a:solidFill>
            </a:endParaRPr>
          </a:p>
          <a:p>
            <a:r>
              <a:rPr lang="en-GB" sz="2300" i="1" dirty="0">
                <a:solidFill>
                  <a:srgbClr val="000000"/>
                </a:solidFill>
              </a:rPr>
              <a:t> </a:t>
            </a:r>
            <a:r>
              <a:rPr lang="en-GB" sz="2300" i="1" dirty="0" smtClean="0">
                <a:solidFill>
                  <a:srgbClr val="000000"/>
                </a:solidFill>
              </a:rPr>
              <a:t>responding </a:t>
            </a:r>
            <a:r>
              <a:rPr lang="en-GB" sz="2300" i="1" dirty="0">
                <a:solidFill>
                  <a:srgbClr val="000000"/>
                </a:solidFill>
              </a:rPr>
              <a:t>to banality. I was telling the </a:t>
            </a:r>
            <a:endParaRPr lang="en-GB" sz="2300" i="1" dirty="0" smtClean="0">
              <a:solidFill>
                <a:srgbClr val="000000"/>
              </a:solidFill>
            </a:endParaRPr>
          </a:p>
          <a:p>
            <a:r>
              <a:rPr lang="en-GB" sz="2300" i="1" dirty="0">
                <a:solidFill>
                  <a:srgbClr val="000000"/>
                </a:solidFill>
              </a:rPr>
              <a:t> </a:t>
            </a:r>
            <a:r>
              <a:rPr lang="en-GB" sz="2300" i="1" dirty="0" smtClean="0">
                <a:solidFill>
                  <a:srgbClr val="000000"/>
                </a:solidFill>
              </a:rPr>
              <a:t>bourgeois </a:t>
            </a:r>
            <a:r>
              <a:rPr lang="en-GB" sz="2300" i="1" dirty="0">
                <a:solidFill>
                  <a:srgbClr val="000000"/>
                </a:solidFill>
              </a:rPr>
              <a:t>to embrace the thing that it </a:t>
            </a:r>
            <a:endParaRPr lang="en-GB" sz="2300" i="1" dirty="0" smtClean="0">
              <a:solidFill>
                <a:srgbClr val="000000"/>
              </a:solidFill>
            </a:endParaRPr>
          </a:p>
          <a:p>
            <a:r>
              <a:rPr lang="en-GB" sz="2300" i="1" dirty="0">
                <a:solidFill>
                  <a:srgbClr val="000000"/>
                </a:solidFill>
              </a:rPr>
              <a:t> </a:t>
            </a:r>
            <a:r>
              <a:rPr lang="en-GB" sz="2300" i="1" dirty="0" smtClean="0">
                <a:solidFill>
                  <a:srgbClr val="000000"/>
                </a:solidFill>
              </a:rPr>
              <a:t>likes</a:t>
            </a:r>
            <a:r>
              <a:rPr lang="en-GB" sz="2300" i="1" dirty="0">
                <a:solidFill>
                  <a:srgbClr val="000000"/>
                </a:solidFill>
              </a:rPr>
              <a:t>. Don’t divorce yourself from your true </a:t>
            </a:r>
            <a:endParaRPr lang="en-GB" sz="2300" i="1" dirty="0" smtClean="0">
              <a:solidFill>
                <a:srgbClr val="000000"/>
              </a:solidFill>
            </a:endParaRPr>
          </a:p>
          <a:p>
            <a:r>
              <a:rPr lang="en-GB" sz="2300" i="1" dirty="0">
                <a:solidFill>
                  <a:srgbClr val="000000"/>
                </a:solidFill>
              </a:rPr>
              <a:t> </a:t>
            </a:r>
            <a:r>
              <a:rPr lang="en-GB" sz="2300" i="1" dirty="0" smtClean="0">
                <a:solidFill>
                  <a:srgbClr val="000000"/>
                </a:solidFill>
              </a:rPr>
              <a:t>being</a:t>
            </a:r>
            <a:r>
              <a:rPr lang="en-GB" sz="2300" i="1" dirty="0">
                <a:solidFill>
                  <a:srgbClr val="000000"/>
                </a:solidFill>
              </a:rPr>
              <a:t>, embrace it</a:t>
            </a:r>
            <a:r>
              <a:rPr lang="en-GB" sz="2300" i="1" dirty="0" smtClean="0">
                <a:solidFill>
                  <a:srgbClr val="000000"/>
                </a:solidFill>
              </a:rPr>
              <a:t>.”</a:t>
            </a:r>
          </a:p>
          <a:p>
            <a:r>
              <a:rPr lang="en-GB" sz="2400" i="1" dirty="0">
                <a:solidFill>
                  <a:srgbClr val="000000"/>
                </a:solidFill>
              </a:rPr>
              <a:t> </a:t>
            </a:r>
            <a:r>
              <a:rPr lang="en-GB" sz="2400" i="1" dirty="0" smtClean="0">
                <a:solidFill>
                  <a:srgbClr val="000000"/>
                </a:solidFill>
              </a:rPr>
              <a:t>             </a:t>
            </a:r>
            <a:r>
              <a:rPr lang="en-GB" dirty="0" smtClean="0">
                <a:solidFill>
                  <a:srgbClr val="000000"/>
                </a:solidFill>
              </a:rPr>
              <a:t>- from Tate Modern Jeff </a:t>
            </a:r>
            <a:r>
              <a:rPr lang="en-GB" dirty="0" err="1" smtClean="0">
                <a:solidFill>
                  <a:srgbClr val="000000"/>
                </a:solidFill>
              </a:rPr>
              <a:t>Koons</a:t>
            </a:r>
            <a:r>
              <a:rPr lang="en-GB" dirty="0" smtClean="0">
                <a:solidFill>
                  <a:srgbClr val="000000"/>
                </a:solidFill>
              </a:rPr>
              <a:t> Resource Pack</a:t>
            </a:r>
            <a:endParaRPr lang="en-GB" dirty="0"/>
          </a:p>
        </p:txBody>
      </p:sp>
      <p:sp>
        <p:nvSpPr>
          <p:cNvPr id="6" name="Rectangle 5"/>
          <p:cNvSpPr/>
          <p:nvPr/>
        </p:nvSpPr>
        <p:spPr>
          <a:xfrm>
            <a:off x="5399584" y="36476"/>
            <a:ext cx="3744416" cy="4524315"/>
          </a:xfrm>
          <a:prstGeom prst="rect">
            <a:avLst/>
          </a:prstGeom>
        </p:spPr>
        <p:txBody>
          <a:bodyPr wrap="square">
            <a:spAutoFit/>
          </a:bodyPr>
          <a:lstStyle/>
          <a:p>
            <a:pPr marL="342900" indent="-342900">
              <a:buFont typeface="Arial" panose="020B0604020202020204" pitchFamily="34" charset="0"/>
              <a:buChar char="•"/>
            </a:pPr>
            <a:endParaRPr lang="en-GB" sz="2400" dirty="0" smtClean="0">
              <a:solidFill>
                <a:srgbClr val="000000"/>
              </a:solidFill>
              <a:latin typeface="Futura Book"/>
            </a:endParaRPr>
          </a:p>
          <a:p>
            <a:pPr marL="342900" indent="-342900">
              <a:buFont typeface="Arial" panose="020B0604020202020204" pitchFamily="34" charset="0"/>
              <a:buChar char="•"/>
            </a:pPr>
            <a:r>
              <a:rPr lang="en-GB" sz="2400" dirty="0" smtClean="0">
                <a:solidFill>
                  <a:srgbClr val="000000"/>
                </a:solidFill>
                <a:latin typeface="Futura Book"/>
              </a:rPr>
              <a:t>Why do people do things?</a:t>
            </a:r>
          </a:p>
          <a:p>
            <a:pPr marL="342900" indent="-342900">
              <a:buFont typeface="Arial" panose="020B0604020202020204" pitchFamily="34" charset="0"/>
              <a:buChar char="•"/>
            </a:pPr>
            <a:endParaRPr lang="en-GB" sz="2400" dirty="0">
              <a:solidFill>
                <a:srgbClr val="000000"/>
              </a:solidFill>
              <a:latin typeface="Futura Book"/>
            </a:endParaRPr>
          </a:p>
          <a:p>
            <a:pPr marL="342900" indent="-342900">
              <a:buFont typeface="Arial" panose="020B0604020202020204" pitchFamily="34" charset="0"/>
              <a:buChar char="•"/>
            </a:pPr>
            <a:r>
              <a:rPr lang="en-GB" sz="2400" dirty="0" smtClean="0">
                <a:solidFill>
                  <a:srgbClr val="000000"/>
                </a:solidFill>
                <a:latin typeface="Futura Book"/>
              </a:rPr>
              <a:t>    They are told to</a:t>
            </a:r>
          </a:p>
          <a:p>
            <a:pPr marL="342900" indent="-342900">
              <a:buFont typeface="Arial" panose="020B0604020202020204" pitchFamily="34" charset="0"/>
              <a:buChar char="•"/>
            </a:pPr>
            <a:endParaRPr lang="en-GB" sz="2400" dirty="0">
              <a:solidFill>
                <a:srgbClr val="000000"/>
              </a:solidFill>
              <a:latin typeface="Futura Book"/>
            </a:endParaRPr>
          </a:p>
          <a:p>
            <a:pPr marL="342900" indent="-342900">
              <a:buFont typeface="Arial" panose="020B0604020202020204" pitchFamily="34" charset="0"/>
              <a:buChar char="•"/>
            </a:pPr>
            <a:r>
              <a:rPr lang="en-GB" sz="2400" dirty="0" smtClean="0">
                <a:solidFill>
                  <a:srgbClr val="000000"/>
                </a:solidFill>
                <a:latin typeface="Futura Book"/>
              </a:rPr>
              <a:t>    They want to</a:t>
            </a:r>
          </a:p>
          <a:p>
            <a:pPr marL="342900" indent="-342900">
              <a:buFont typeface="Arial" panose="020B0604020202020204" pitchFamily="34" charset="0"/>
              <a:buChar char="•"/>
            </a:pPr>
            <a:endParaRPr lang="en-GB" sz="2400" dirty="0">
              <a:solidFill>
                <a:srgbClr val="000000"/>
              </a:solidFill>
              <a:latin typeface="Futura Book"/>
            </a:endParaRPr>
          </a:p>
          <a:p>
            <a:pPr marL="342900" indent="-342900">
              <a:buFont typeface="Arial" panose="020B0604020202020204" pitchFamily="34" charset="0"/>
              <a:buChar char="•"/>
            </a:pPr>
            <a:r>
              <a:rPr lang="en-GB" sz="2400" dirty="0" smtClean="0">
                <a:solidFill>
                  <a:srgbClr val="000000"/>
                </a:solidFill>
                <a:latin typeface="Futura Book"/>
              </a:rPr>
              <a:t>Which is more effective?</a:t>
            </a:r>
          </a:p>
          <a:p>
            <a:pPr marL="342900" indent="-342900">
              <a:buFont typeface="Arial" panose="020B0604020202020204" pitchFamily="34" charset="0"/>
              <a:buChar char="•"/>
            </a:pPr>
            <a:endParaRPr lang="en-GB" sz="2400" dirty="0" smtClean="0">
              <a:solidFill>
                <a:srgbClr val="000000"/>
              </a:solidFill>
              <a:latin typeface="Futura Book"/>
            </a:endParaRPr>
          </a:p>
          <a:p>
            <a:pPr marL="342900" indent="-342900">
              <a:buFont typeface="Arial" panose="020B0604020202020204" pitchFamily="34" charset="0"/>
              <a:buChar char="•"/>
            </a:pPr>
            <a:r>
              <a:rPr lang="en-GB" sz="2400" dirty="0" smtClean="0">
                <a:solidFill>
                  <a:srgbClr val="000000"/>
                </a:solidFill>
                <a:latin typeface="Futura Book"/>
              </a:rPr>
              <a:t>Which is better?</a:t>
            </a:r>
          </a:p>
        </p:txBody>
      </p:sp>
      <p:sp>
        <p:nvSpPr>
          <p:cNvPr id="7" name="Rectangle 6"/>
          <p:cNvSpPr/>
          <p:nvPr/>
        </p:nvSpPr>
        <p:spPr>
          <a:xfrm>
            <a:off x="2446834" y="5589240"/>
            <a:ext cx="4490020" cy="584775"/>
          </a:xfrm>
          <a:prstGeom prst="rect">
            <a:avLst/>
          </a:prstGeom>
        </p:spPr>
        <p:txBody>
          <a:bodyPr wrap="square">
            <a:spAutoFit/>
          </a:bodyPr>
          <a:lstStyle/>
          <a:p>
            <a:r>
              <a:rPr lang="en-GB" sz="3200" b="1" dirty="0" smtClean="0">
                <a:solidFill>
                  <a:srgbClr val="CC0000"/>
                </a:solidFill>
                <a:latin typeface="Futura Book"/>
              </a:rPr>
              <a:t>Why is this relevant?</a:t>
            </a:r>
            <a:endParaRPr lang="en-GB" sz="3200" b="1" dirty="0">
              <a:solidFill>
                <a:srgbClr val="CC0000"/>
              </a:solidFill>
            </a:endParaRPr>
          </a:p>
        </p:txBody>
      </p:sp>
      <p:sp>
        <p:nvSpPr>
          <p:cNvPr id="5" name="Rectangle 4"/>
          <p:cNvSpPr/>
          <p:nvPr/>
        </p:nvSpPr>
        <p:spPr>
          <a:xfrm>
            <a:off x="0" y="2435091"/>
            <a:ext cx="5473700" cy="279410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Tree>
    <p:extLst>
      <p:ext uri="{BB962C8B-B14F-4D97-AF65-F5344CB8AC3E}">
        <p14:creationId xmlns:p14="http://schemas.microsoft.com/office/powerpoint/2010/main" val="271506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orensicgenealogy.info/images/discussion_cordal-global-warming-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282" y="3039435"/>
            <a:ext cx="6480718"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839" y="228902"/>
            <a:ext cx="3477722" cy="2223731"/>
          </a:xfrm>
          <a:prstGeom prst="rect">
            <a:avLst/>
          </a:prstGeom>
          <a:solidFill>
            <a:srgbClr val="FEF2E8"/>
          </a:solidFill>
          <a:ln w="476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179512" y="620688"/>
            <a:ext cx="3384376" cy="1440160"/>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GB" sz="6000" b="1" dirty="0" smtClean="0">
                <a:latin typeface="Arial" panose="020B0604020202020204" pitchFamily="34" charset="0"/>
                <a:ea typeface="KaiTi" panose="02010609060101010101" pitchFamily="49" charset="-122"/>
                <a:cs typeface="Arial" panose="020B0604020202020204" pitchFamily="34" charset="0"/>
              </a:rPr>
              <a:t>Global Warming</a:t>
            </a:r>
            <a:br>
              <a:rPr lang="en-GB" sz="6000" b="1" dirty="0" smtClean="0">
                <a:latin typeface="Arial" panose="020B0604020202020204" pitchFamily="34" charset="0"/>
                <a:ea typeface="KaiTi" panose="02010609060101010101" pitchFamily="49" charset="-122"/>
                <a:cs typeface="Arial" panose="020B0604020202020204" pitchFamily="34" charset="0"/>
              </a:rPr>
            </a:br>
            <a:r>
              <a:rPr lang="en-GB" sz="5600" b="1" dirty="0" smtClean="0">
                <a:latin typeface="Arial" panose="020B0604020202020204" pitchFamily="34" charset="0"/>
                <a:ea typeface="KaiTi" panose="02010609060101010101" pitchFamily="49" charset="-122"/>
                <a:cs typeface="Arial" panose="020B0604020202020204" pitchFamily="34" charset="0"/>
              </a:rPr>
              <a:t>is bad.</a:t>
            </a:r>
            <a:br>
              <a:rPr lang="en-GB" sz="5600" b="1" dirty="0" smtClean="0">
                <a:latin typeface="Arial" panose="020B0604020202020204" pitchFamily="34" charset="0"/>
                <a:ea typeface="KaiTi" panose="02010609060101010101" pitchFamily="49" charset="-122"/>
                <a:cs typeface="Arial" panose="020B0604020202020204" pitchFamily="34" charset="0"/>
              </a:rPr>
            </a:br>
            <a:r>
              <a:rPr lang="en-GB" sz="5300" b="1" dirty="0" smtClean="0">
                <a:latin typeface="Arial" panose="020B0604020202020204" pitchFamily="34" charset="0"/>
                <a:ea typeface="KaiTi" panose="02010609060101010101" pitchFamily="49" charset="-122"/>
                <a:cs typeface="Arial" panose="020B0604020202020204" pitchFamily="34" charset="0"/>
              </a:rPr>
              <a:t>Care about it.</a:t>
            </a:r>
            <a:endParaRPr lang="en-GB" sz="5300" b="1" dirty="0">
              <a:latin typeface="Arial" panose="020B0604020202020204" pitchFamily="34" charset="0"/>
              <a:ea typeface="KaiTi" panose="02010609060101010101" pitchFamily="49" charset="-122"/>
              <a:cs typeface="Arial" panose="020B0604020202020204" pitchFamily="34" charset="0"/>
            </a:endParaRPr>
          </a:p>
        </p:txBody>
      </p:sp>
      <p:sp>
        <p:nvSpPr>
          <p:cNvPr id="4" name="Rectangle 3"/>
          <p:cNvSpPr/>
          <p:nvPr/>
        </p:nvSpPr>
        <p:spPr>
          <a:xfrm>
            <a:off x="1619672" y="2464410"/>
            <a:ext cx="648072" cy="4393589"/>
          </a:xfrm>
          <a:prstGeom prst="rect">
            <a:avLst/>
          </a:prstGeom>
          <a:solidFill>
            <a:srgbClr val="FEF2E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77184" y="6627168"/>
            <a:ext cx="4572000" cy="230832"/>
          </a:xfrm>
          <a:prstGeom prst="rect">
            <a:avLst/>
          </a:prstGeom>
        </p:spPr>
        <p:txBody>
          <a:bodyPr>
            <a:spAutoFit/>
          </a:bodyPr>
          <a:lstStyle/>
          <a:p>
            <a:pPr algn="r"/>
            <a:r>
              <a:rPr lang="en-GB" sz="900" dirty="0" smtClean="0">
                <a:solidFill>
                  <a:schemeClr val="bg1">
                    <a:lumMod val="65000"/>
                  </a:schemeClr>
                </a:solidFill>
              </a:rPr>
              <a:t>The </a:t>
            </a:r>
            <a:r>
              <a:rPr lang="en-GB" sz="900" i="1" dirty="0" smtClean="0">
                <a:solidFill>
                  <a:schemeClr val="bg1">
                    <a:lumMod val="65000"/>
                  </a:schemeClr>
                </a:solidFill>
              </a:rPr>
              <a:t>‘Politicians </a:t>
            </a:r>
            <a:r>
              <a:rPr lang="en-GB" sz="900" i="1" dirty="0">
                <a:solidFill>
                  <a:schemeClr val="bg1">
                    <a:lumMod val="65000"/>
                  </a:schemeClr>
                </a:solidFill>
              </a:rPr>
              <a:t>Discussing Global </a:t>
            </a:r>
            <a:r>
              <a:rPr lang="en-GB" sz="900" i="1" dirty="0" smtClean="0">
                <a:solidFill>
                  <a:schemeClr val="bg1">
                    <a:lumMod val="65000"/>
                  </a:schemeClr>
                </a:solidFill>
              </a:rPr>
              <a:t>Warming’ </a:t>
            </a:r>
            <a:r>
              <a:rPr lang="en-GB" sz="900" dirty="0" smtClean="0">
                <a:solidFill>
                  <a:schemeClr val="bg1">
                    <a:lumMod val="65000"/>
                  </a:schemeClr>
                </a:solidFill>
              </a:rPr>
              <a:t>series, Isaac </a:t>
            </a:r>
            <a:r>
              <a:rPr lang="en-GB" sz="900" dirty="0" err="1" smtClean="0">
                <a:solidFill>
                  <a:schemeClr val="bg1">
                    <a:lumMod val="65000"/>
                  </a:schemeClr>
                </a:solidFill>
              </a:rPr>
              <a:t>Cordal</a:t>
            </a:r>
            <a:r>
              <a:rPr lang="en-GB" sz="900" dirty="0" smtClean="0">
                <a:solidFill>
                  <a:schemeClr val="bg1">
                    <a:lumMod val="65000"/>
                  </a:schemeClr>
                </a:solidFill>
              </a:rPr>
              <a:t>, Berlin 2011</a:t>
            </a:r>
            <a:endParaRPr lang="en-GB" sz="900" dirty="0">
              <a:solidFill>
                <a:schemeClr val="bg1">
                  <a:lumMod val="65000"/>
                </a:schemeClr>
              </a:solidFill>
            </a:endParaRPr>
          </a:p>
        </p:txBody>
      </p:sp>
      <p:pic>
        <p:nvPicPr>
          <p:cNvPr id="2050" name="Picture 2" descr="https://s-media-cache-ak0.pinimg.com/736x/f3/a0/5a/f3a05a9ed0e9fb3a4125feb691117a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489" y="-18008"/>
            <a:ext cx="4284575" cy="32175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05712" y="2903736"/>
            <a:ext cx="1790328" cy="338554"/>
          </a:xfrm>
          <a:prstGeom prst="rect">
            <a:avLst/>
          </a:prstGeom>
        </p:spPr>
        <p:txBody>
          <a:bodyPr wrap="square">
            <a:spAutoFit/>
          </a:bodyPr>
          <a:lstStyle/>
          <a:p>
            <a:pPr algn="r"/>
            <a:r>
              <a:rPr lang="en-GB" sz="800" dirty="0">
                <a:solidFill>
                  <a:schemeClr val="bg2">
                    <a:lumMod val="50000"/>
                  </a:schemeClr>
                </a:solidFill>
              </a:rPr>
              <a:t>ice sculptures, handcrafted </a:t>
            </a:r>
            <a:endParaRPr lang="en-GB" sz="800" dirty="0" smtClean="0">
              <a:solidFill>
                <a:schemeClr val="bg2">
                  <a:lumMod val="50000"/>
                </a:schemeClr>
              </a:solidFill>
            </a:endParaRPr>
          </a:p>
          <a:p>
            <a:pPr algn="r"/>
            <a:r>
              <a:rPr lang="en-GB" sz="800" dirty="0" smtClean="0">
                <a:solidFill>
                  <a:schemeClr val="bg2">
                    <a:lumMod val="50000"/>
                  </a:schemeClr>
                </a:solidFill>
              </a:rPr>
              <a:t>by </a:t>
            </a:r>
            <a:r>
              <a:rPr lang="en-GB" sz="800" dirty="0">
                <a:solidFill>
                  <a:schemeClr val="bg2">
                    <a:lumMod val="50000"/>
                  </a:schemeClr>
                </a:solidFill>
              </a:rPr>
              <a:t>Brazilian artist </a:t>
            </a:r>
            <a:r>
              <a:rPr lang="en-GB" sz="800" dirty="0" err="1">
                <a:solidFill>
                  <a:schemeClr val="bg2">
                    <a:lumMod val="50000"/>
                  </a:schemeClr>
                </a:solidFill>
              </a:rPr>
              <a:t>Nele</a:t>
            </a:r>
            <a:r>
              <a:rPr lang="en-GB" sz="800" dirty="0">
                <a:solidFill>
                  <a:schemeClr val="bg2">
                    <a:lumMod val="50000"/>
                  </a:schemeClr>
                </a:solidFill>
              </a:rPr>
              <a:t> </a:t>
            </a:r>
            <a:r>
              <a:rPr lang="en-GB" sz="800" dirty="0" err="1">
                <a:solidFill>
                  <a:schemeClr val="bg2">
                    <a:lumMod val="50000"/>
                  </a:schemeClr>
                </a:solidFill>
              </a:rPr>
              <a:t>Azevedo</a:t>
            </a:r>
            <a:endParaRPr lang="en-GB" sz="800" dirty="0">
              <a:solidFill>
                <a:schemeClr val="bg2">
                  <a:lumMod val="50000"/>
                </a:schemeClr>
              </a:solidFill>
            </a:endParaRPr>
          </a:p>
        </p:txBody>
      </p:sp>
    </p:spTree>
    <p:extLst>
      <p:ext uri="{BB962C8B-B14F-4D97-AF65-F5344CB8AC3E}">
        <p14:creationId xmlns:p14="http://schemas.microsoft.com/office/powerpoint/2010/main" val="10798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16632"/>
            <a:ext cx="3096344" cy="523220"/>
          </a:xfrm>
          <a:prstGeom prst="rect">
            <a:avLst/>
          </a:prstGeom>
        </p:spPr>
        <p:txBody>
          <a:bodyPr wrap="square">
            <a:spAutoFit/>
          </a:bodyPr>
          <a:lstStyle/>
          <a:p>
            <a:r>
              <a:rPr lang="en-GB" sz="2800" dirty="0" smtClean="0"/>
              <a:t>Art as branding</a:t>
            </a:r>
            <a:endParaRPr lang="en-GB" sz="2800" dirty="0"/>
          </a:p>
        </p:txBody>
      </p:sp>
      <p:pic>
        <p:nvPicPr>
          <p:cNvPr id="2052" name="Picture 4" descr="http://latimesblogs.latimes.com/.a/6a00d8341c630a53ef0120a7f62f1c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200800" cy="48101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40063" y="6440675"/>
            <a:ext cx="1503937" cy="400110"/>
          </a:xfrm>
          <a:prstGeom prst="rect">
            <a:avLst/>
          </a:prstGeom>
        </p:spPr>
        <p:txBody>
          <a:bodyPr wrap="none">
            <a:spAutoFit/>
          </a:bodyPr>
          <a:lstStyle/>
          <a:p>
            <a:pPr algn="r"/>
            <a:r>
              <a:rPr lang="en-GB" sz="1000" dirty="0" smtClean="0">
                <a:solidFill>
                  <a:schemeClr val="bg1">
                    <a:lumMod val="65000"/>
                  </a:schemeClr>
                </a:solidFill>
              </a:rPr>
              <a:t>latimesblogs.latimes.com</a:t>
            </a:r>
          </a:p>
          <a:p>
            <a:pPr algn="r"/>
            <a:r>
              <a:rPr lang="en-GB" sz="1000" dirty="0"/>
              <a:t>Associated Press</a:t>
            </a:r>
            <a:endParaRPr lang="en-GB" sz="1000" dirty="0">
              <a:solidFill>
                <a:schemeClr val="bg1">
                  <a:lumMod val="65000"/>
                </a:schemeClr>
              </a:solidFill>
            </a:endParaRPr>
          </a:p>
        </p:txBody>
      </p:sp>
      <p:sp>
        <p:nvSpPr>
          <p:cNvPr id="4" name="Rectangle 3"/>
          <p:cNvSpPr/>
          <p:nvPr/>
        </p:nvSpPr>
        <p:spPr>
          <a:xfrm>
            <a:off x="1313892" y="6117509"/>
            <a:ext cx="4572000" cy="646331"/>
          </a:xfrm>
          <a:prstGeom prst="rect">
            <a:avLst/>
          </a:prstGeom>
        </p:spPr>
        <p:txBody>
          <a:bodyPr>
            <a:spAutoFit/>
          </a:bodyPr>
          <a:lstStyle/>
          <a:p>
            <a:r>
              <a:rPr lang="en-GB" dirty="0" smtClean="0"/>
              <a:t>Sheppard </a:t>
            </a:r>
            <a:r>
              <a:rPr lang="en-GB" dirty="0" err="1" smtClean="0"/>
              <a:t>Fairey</a:t>
            </a:r>
            <a:r>
              <a:rPr lang="en-GB" dirty="0" smtClean="0"/>
              <a:t>.    "Hope</a:t>
            </a:r>
            <a:r>
              <a:rPr lang="en-GB" dirty="0"/>
              <a:t>" poster supporting Barack Obama's 2008 presidential campaign</a:t>
            </a:r>
          </a:p>
        </p:txBody>
      </p:sp>
    </p:spTree>
    <p:extLst>
      <p:ext uri="{BB962C8B-B14F-4D97-AF65-F5344CB8AC3E}">
        <p14:creationId xmlns:p14="http://schemas.microsoft.com/office/powerpoint/2010/main" val="11359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662" y="1844824"/>
            <a:ext cx="4730750" cy="4555093"/>
          </a:xfrm>
          <a:prstGeom prst="rect">
            <a:avLst/>
          </a:prstGeom>
        </p:spPr>
        <p:txBody>
          <a:bodyPr wrap="square">
            <a:spAutoFit/>
          </a:bodyPr>
          <a:lstStyle/>
          <a:p>
            <a:pPr algn="ctr">
              <a:spcAft>
                <a:spcPts val="1200"/>
              </a:spcAft>
            </a:pPr>
            <a:r>
              <a:rPr lang="en-GB" sz="1500" b="1" dirty="0">
                <a:latin typeface="Times New Roman" panose="02020603050405020304" pitchFamily="18" charset="0"/>
                <a:ea typeface="Times New Roman" panose="02020603050405020304" pitchFamily="18" charset="0"/>
              </a:rPr>
              <a:t>OBJECTS, POWERS AND LIMITATION OF LIABILITY</a:t>
            </a:r>
          </a:p>
          <a:p>
            <a:pPr marL="342900" lvl="0" indent="-342900" algn="just">
              <a:spcAft>
                <a:spcPts val="1200"/>
              </a:spcAft>
              <a:buFont typeface="+mj-lt"/>
              <a:buAutoNum type="arabicPeriod"/>
              <a:tabLst>
                <a:tab pos="457200" algn="l"/>
              </a:tabLst>
            </a:pPr>
            <a:r>
              <a:rPr lang="en-GB" sz="1500" b="1" dirty="0">
                <a:latin typeface="Times New Roman" panose="02020603050405020304" pitchFamily="18" charset="0"/>
                <a:ea typeface="Times New Roman" panose="02020603050405020304" pitchFamily="18" charset="0"/>
              </a:rPr>
              <a:t>Objects</a:t>
            </a:r>
            <a:endParaRPr lang="en-GB" sz="1500" dirty="0">
              <a:latin typeface="Times New Roman" panose="02020603050405020304" pitchFamily="18" charset="0"/>
              <a:ea typeface="Times New Roman" panose="02020603050405020304" pitchFamily="18" charset="0"/>
            </a:endParaRPr>
          </a:p>
          <a:p>
            <a:pPr marL="457200" algn="just">
              <a:spcAft>
                <a:spcPts val="1200"/>
              </a:spcAft>
            </a:pPr>
            <a:r>
              <a:rPr lang="en-GB" sz="1500" dirty="0">
                <a:latin typeface="Times New Roman" panose="02020603050405020304" pitchFamily="18" charset="0"/>
                <a:ea typeface="Times New Roman" panose="02020603050405020304" pitchFamily="18" charset="0"/>
              </a:rPr>
              <a:t>The objects of the Company are to carry on activities which benefit the community and in particular (without limitation) to improving awareness of the social aims and benefits of urban art (including street art/installations and public art); develop platforms for artists to collaborate and improve their practice and relationships with communities; share and showcase developments in materials and techniques; improve public awareness, understanding and informed engagement in community issues; enhance the local recognition and ability of art to communicate on collective issues and opportunities for social improvements; contribute to social cohesion through culture; and improve the respect and quality of the contributions of urban </a:t>
            </a:r>
            <a:r>
              <a:rPr lang="en-GB" sz="1500" dirty="0" smtClean="0">
                <a:latin typeface="Times New Roman" panose="02020603050405020304" pitchFamily="18" charset="0"/>
                <a:ea typeface="Times New Roman" panose="02020603050405020304" pitchFamily="18" charset="0"/>
              </a:rPr>
              <a:t>art.</a:t>
            </a:r>
            <a:endParaRPr lang="en-GB" sz="15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074282" y="116632"/>
            <a:ext cx="2681510" cy="1538883"/>
          </a:xfrm>
          <a:prstGeom prst="rect">
            <a:avLst/>
          </a:prstGeom>
        </p:spPr>
        <p:txBody>
          <a:bodyPr wrap="square">
            <a:spAutoFit/>
          </a:bodyPr>
          <a:lstStyle/>
          <a:p>
            <a:pPr algn="ctr">
              <a:spcAft>
                <a:spcPts val="1200"/>
              </a:spcAft>
            </a:pPr>
            <a:r>
              <a:rPr lang="en-GB" sz="1600" b="1" dirty="0">
                <a:latin typeface="Times New Roman" panose="02020603050405020304" pitchFamily="18" charset="0"/>
                <a:ea typeface="Times New Roman" panose="02020603050405020304" pitchFamily="18" charset="0"/>
              </a:rPr>
              <a:t>The Companies Act 2006</a:t>
            </a:r>
            <a:endParaRPr lang="en-GB" sz="1600" dirty="0">
              <a:latin typeface="Times New Roman" panose="02020603050405020304" pitchFamily="18" charset="0"/>
              <a:ea typeface="Times New Roman" panose="02020603050405020304" pitchFamily="18" charset="0"/>
            </a:endParaRPr>
          </a:p>
          <a:p>
            <a:pPr algn="ctr">
              <a:spcAft>
                <a:spcPts val="1200"/>
              </a:spcAft>
            </a:pPr>
            <a:r>
              <a:rPr lang="en-GB" sz="1600" b="1" dirty="0">
                <a:latin typeface="Times New Roman" panose="02020603050405020304" pitchFamily="18" charset="0"/>
                <a:ea typeface="Times New Roman" panose="02020603050405020304" pitchFamily="18" charset="0"/>
              </a:rPr>
              <a:t>Articles of Association </a:t>
            </a:r>
            <a:endParaRPr lang="en-GB" sz="1600" dirty="0">
              <a:latin typeface="Times New Roman" panose="02020603050405020304" pitchFamily="18" charset="0"/>
              <a:ea typeface="Times New Roman" panose="02020603050405020304" pitchFamily="18" charset="0"/>
            </a:endParaRPr>
          </a:p>
          <a:p>
            <a:pPr algn="ctr">
              <a:spcAft>
                <a:spcPts val="1200"/>
              </a:spcAft>
            </a:pPr>
            <a:r>
              <a:rPr lang="en-GB" sz="1600" b="1" dirty="0">
                <a:latin typeface="Times New Roman" panose="02020603050405020304" pitchFamily="18" charset="0"/>
                <a:ea typeface="Times New Roman" panose="02020603050405020304" pitchFamily="18" charset="0"/>
              </a:rPr>
              <a:t>of </a:t>
            </a:r>
            <a:endParaRPr lang="en-GB" sz="1600" dirty="0">
              <a:latin typeface="Times New Roman" panose="02020603050405020304" pitchFamily="18" charset="0"/>
              <a:ea typeface="Times New Roman" panose="02020603050405020304" pitchFamily="18" charset="0"/>
            </a:endParaRPr>
          </a:p>
          <a:p>
            <a:pPr algn="ctr">
              <a:spcAft>
                <a:spcPts val="1200"/>
              </a:spcAft>
            </a:pPr>
            <a:r>
              <a:rPr lang="en-GB" sz="1600" b="1" dirty="0">
                <a:latin typeface="Times New Roman" panose="02020603050405020304" pitchFamily="18" charset="0"/>
                <a:ea typeface="Times New Roman" panose="02020603050405020304" pitchFamily="18" charset="0"/>
              </a:rPr>
              <a:t>ITSUP C.I.C. </a:t>
            </a:r>
            <a:endParaRPr lang="en-GB" sz="1600" dirty="0">
              <a:effectLst/>
              <a:latin typeface="Times New Roman" panose="02020603050405020304" pitchFamily="18" charset="0"/>
              <a:ea typeface="Times New Roman" panose="02020603050405020304" pitchFamily="18" charset="0"/>
            </a:endParaRPr>
          </a:p>
        </p:txBody>
      </p:sp>
      <p:pic>
        <p:nvPicPr>
          <p:cNvPr id="1026" name="Picture 2" descr="https://scontent-lhr3-1.xx.fbcdn.net/hphotos-xpt1/v/t34.0-12/10301596_10153618788705862_1735562512199809002_n.jpg?oh=3c3877e80bfa2f680137e80ed2f62225&amp;oe=56A40F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01" y="-675456"/>
            <a:ext cx="4560441" cy="6840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59632" y="6299696"/>
            <a:ext cx="1051768" cy="461665"/>
          </a:xfrm>
          <a:prstGeom prst="rect">
            <a:avLst/>
          </a:prstGeom>
          <a:ln w="28575">
            <a:solidFill>
              <a:srgbClr val="FF0000"/>
            </a:solidFill>
          </a:ln>
        </p:spPr>
        <p:txBody>
          <a:bodyPr wrap="square">
            <a:spAutoFit/>
          </a:bodyPr>
          <a:lstStyle/>
          <a:p>
            <a:r>
              <a:rPr lang="en-GB" sz="2400" dirty="0" smtClean="0"/>
              <a:t> MCLN </a:t>
            </a:r>
            <a:endParaRPr lang="en-GB" sz="2400" dirty="0"/>
          </a:p>
        </p:txBody>
      </p:sp>
    </p:spTree>
    <p:extLst>
      <p:ext uri="{BB962C8B-B14F-4D97-AF65-F5344CB8AC3E}">
        <p14:creationId xmlns:p14="http://schemas.microsoft.com/office/powerpoint/2010/main" val="285295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6400" y="5877272"/>
            <a:ext cx="4536505" cy="523220"/>
          </a:xfrm>
          <a:prstGeom prst="rect">
            <a:avLst/>
          </a:prstGeom>
        </p:spPr>
        <p:txBody>
          <a:bodyPr wrap="square">
            <a:spAutoFit/>
          </a:bodyPr>
          <a:lstStyle/>
          <a:p>
            <a:r>
              <a:rPr lang="en-GB" sz="2800" dirty="0" smtClean="0"/>
              <a:t>  Longevity.   Do we need it ?</a:t>
            </a:r>
            <a:endParaRPr lang="en-GB" sz="2800" dirty="0">
              <a:solidFill>
                <a:srgbClr val="FF0000"/>
              </a:solidFill>
            </a:endParaRPr>
          </a:p>
        </p:txBody>
      </p:sp>
      <p:pic>
        <p:nvPicPr>
          <p:cNvPr id="7" name="Picture 2" descr="https://kpbs.media.clients.ellingtoncms.com/img/croppedphotos/2012/01/27/Roadshow_TurtleBaby_t614.jpg?a3ca5463f16dc11451266bb717d38a6025dcea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473" y="1126112"/>
            <a:ext cx="6192688" cy="448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6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258386"/>
            <a:ext cx="3600400" cy="523220"/>
          </a:xfrm>
          <a:prstGeom prst="rect">
            <a:avLst/>
          </a:prstGeom>
        </p:spPr>
        <p:txBody>
          <a:bodyPr wrap="square">
            <a:spAutoFit/>
          </a:bodyPr>
          <a:lstStyle/>
          <a:p>
            <a:r>
              <a:rPr lang="en-GB" sz="2800" dirty="0" smtClean="0">
                <a:solidFill>
                  <a:schemeClr val="bg2">
                    <a:lumMod val="75000"/>
                  </a:schemeClr>
                </a:solidFill>
              </a:rPr>
              <a:t>Public Sculpture</a:t>
            </a:r>
            <a:endParaRPr lang="en-GB" sz="2800" dirty="0">
              <a:solidFill>
                <a:schemeClr val="bg2">
                  <a:lumMod val="75000"/>
                </a:schemeClr>
              </a:solidFill>
            </a:endParaRPr>
          </a:p>
        </p:txBody>
      </p:sp>
      <p:sp>
        <p:nvSpPr>
          <p:cNvPr id="3" name="Rectangle 2"/>
          <p:cNvSpPr/>
          <p:nvPr/>
        </p:nvSpPr>
        <p:spPr>
          <a:xfrm>
            <a:off x="7041165" y="6679434"/>
            <a:ext cx="2113079" cy="230832"/>
          </a:xfrm>
          <a:prstGeom prst="rect">
            <a:avLst/>
          </a:prstGeom>
        </p:spPr>
        <p:txBody>
          <a:bodyPr wrap="none">
            <a:spAutoFit/>
          </a:bodyPr>
          <a:lstStyle/>
          <a:p>
            <a:r>
              <a:rPr lang="en-GB" sz="900" dirty="0">
                <a:solidFill>
                  <a:schemeClr val="bg1">
                    <a:lumMod val="65000"/>
                  </a:schemeClr>
                </a:solidFill>
              </a:rPr>
              <a:t>Image Source: Getty / GREGORIO CUNHA</a:t>
            </a:r>
          </a:p>
        </p:txBody>
      </p:sp>
      <p:pic>
        <p:nvPicPr>
          <p:cNvPr id="5124" name="Picture 4" descr="Image result for 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585" y="851659"/>
            <a:ext cx="6212799" cy="41193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77869"/>
            <a:ext cx="2962672" cy="480131"/>
          </a:xfrm>
          <a:prstGeom prst="rect">
            <a:avLst/>
          </a:prstGeom>
        </p:spPr>
        <p:txBody>
          <a:bodyPr wrap="square">
            <a:spAutoFit/>
          </a:bodyPr>
          <a:lstStyle/>
          <a:p>
            <a:pPr>
              <a:lnSpc>
                <a:spcPct val="90000"/>
              </a:lnSpc>
            </a:pPr>
            <a:r>
              <a:rPr lang="en-GB" sz="1000" dirty="0" smtClean="0">
                <a:solidFill>
                  <a:schemeClr val="bg1">
                    <a:lumMod val="65000"/>
                  </a:schemeClr>
                </a:solidFill>
              </a:rPr>
              <a:t>A sailor </a:t>
            </a:r>
            <a:r>
              <a:rPr lang="en-GB" sz="1000" dirty="0">
                <a:solidFill>
                  <a:schemeClr val="bg1">
                    <a:lumMod val="65000"/>
                  </a:schemeClr>
                </a:solidFill>
              </a:rPr>
              <a:t>from the Boer </a:t>
            </a:r>
            <a:r>
              <a:rPr lang="en-GB" sz="1000" dirty="0" smtClean="0">
                <a:solidFill>
                  <a:schemeClr val="bg1">
                    <a:lumMod val="65000"/>
                  </a:schemeClr>
                </a:solidFill>
              </a:rPr>
              <a:t>war. Stonemason </a:t>
            </a:r>
            <a:r>
              <a:rPr lang="en-GB" sz="1000" dirty="0">
                <a:solidFill>
                  <a:schemeClr val="bg1">
                    <a:lumMod val="65000"/>
                  </a:schemeClr>
                </a:solidFill>
              </a:rPr>
              <a:t>&amp; architect Robert Bridgeman </a:t>
            </a:r>
            <a:r>
              <a:rPr lang="en-GB" sz="1000" dirty="0" smtClean="0">
                <a:solidFill>
                  <a:schemeClr val="bg1">
                    <a:lumMod val="65000"/>
                  </a:schemeClr>
                </a:solidFill>
              </a:rPr>
              <a:t>gave </a:t>
            </a:r>
            <a:r>
              <a:rPr lang="en-GB" sz="1000" dirty="0">
                <a:solidFill>
                  <a:schemeClr val="bg1">
                    <a:lumMod val="65000"/>
                  </a:schemeClr>
                </a:solidFill>
              </a:rPr>
              <a:t>this statue to the city in </a:t>
            </a:r>
            <a:r>
              <a:rPr lang="en-GB" sz="1000" dirty="0" smtClean="0">
                <a:solidFill>
                  <a:schemeClr val="bg1">
                    <a:lumMod val="65000"/>
                  </a:schemeClr>
                </a:solidFill>
              </a:rPr>
              <a:t>1905</a:t>
            </a:r>
          </a:p>
          <a:p>
            <a:pPr>
              <a:lnSpc>
                <a:spcPct val="90000"/>
              </a:lnSpc>
            </a:pPr>
            <a:r>
              <a:rPr lang="en-GB" sz="800" dirty="0">
                <a:solidFill>
                  <a:schemeClr val="bg1">
                    <a:lumMod val="65000"/>
                  </a:schemeClr>
                </a:solidFill>
              </a:rPr>
              <a:t>thecityofsculpture.co.uk</a:t>
            </a:r>
          </a:p>
        </p:txBody>
      </p:sp>
      <p:sp>
        <p:nvSpPr>
          <p:cNvPr id="23" name="Rectangle 22"/>
          <p:cNvSpPr/>
          <p:nvPr/>
        </p:nvSpPr>
        <p:spPr>
          <a:xfrm>
            <a:off x="0" y="5005814"/>
            <a:ext cx="4547418" cy="1384995"/>
          </a:xfrm>
          <a:prstGeom prst="rect">
            <a:avLst/>
          </a:prstGeom>
        </p:spPr>
        <p:txBody>
          <a:bodyPr wrap="square">
            <a:spAutoFit/>
          </a:bodyPr>
          <a:lstStyle/>
          <a:p>
            <a:r>
              <a:rPr lang="en-GB" sz="2800" dirty="0" smtClean="0"/>
              <a:t>Stone and bronze: resist rain and frost, resist attack and theft.   </a:t>
            </a:r>
            <a:endParaRPr lang="en-GB" sz="2800" dirty="0"/>
          </a:p>
        </p:txBody>
      </p:sp>
      <p:sp>
        <p:nvSpPr>
          <p:cNvPr id="8" name="Rectangle 7"/>
          <p:cNvSpPr/>
          <p:nvPr/>
        </p:nvSpPr>
        <p:spPr>
          <a:xfrm>
            <a:off x="2205805" y="5819852"/>
            <a:ext cx="6919421" cy="523220"/>
          </a:xfrm>
          <a:prstGeom prst="rect">
            <a:avLst/>
          </a:prstGeom>
        </p:spPr>
        <p:txBody>
          <a:bodyPr wrap="square">
            <a:spAutoFit/>
          </a:bodyPr>
          <a:lstStyle/>
          <a:p>
            <a:r>
              <a:rPr lang="en-GB" sz="2800" dirty="0"/>
              <a:t>Longevity </a:t>
            </a:r>
            <a:r>
              <a:rPr lang="en-GB" sz="2800" dirty="0" smtClean="0"/>
              <a:t>of sculpture (public investment) </a:t>
            </a:r>
            <a:endParaRPr lang="en-GB" sz="2800" dirty="0"/>
          </a:p>
        </p:txBody>
      </p:sp>
      <p:sp>
        <p:nvSpPr>
          <p:cNvPr id="25" name="Rectangle 24"/>
          <p:cNvSpPr/>
          <p:nvPr/>
        </p:nvSpPr>
        <p:spPr>
          <a:xfrm>
            <a:off x="3220571" y="6254459"/>
            <a:ext cx="5904656" cy="523220"/>
          </a:xfrm>
          <a:prstGeom prst="rect">
            <a:avLst/>
          </a:prstGeom>
        </p:spPr>
        <p:txBody>
          <a:bodyPr wrap="square">
            <a:spAutoFit/>
          </a:bodyPr>
          <a:lstStyle/>
          <a:p>
            <a:r>
              <a:rPr lang="en-GB" sz="2800" dirty="0"/>
              <a:t>Longevity </a:t>
            </a:r>
            <a:r>
              <a:rPr lang="en-GB" sz="2800" dirty="0" smtClean="0"/>
              <a:t>of monument + memory</a:t>
            </a:r>
            <a:endParaRPr lang="en-GB" sz="2800" dirty="0"/>
          </a:p>
        </p:txBody>
      </p:sp>
    </p:spTree>
    <p:extLst>
      <p:ext uri="{BB962C8B-B14F-4D97-AF65-F5344CB8AC3E}">
        <p14:creationId xmlns:p14="http://schemas.microsoft.com/office/powerpoint/2010/main" val="267865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tokesentinel.co.uk/images/localworld/ugc-images/276370/Article/images/28293746/11522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98011" cy="46861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642556"/>
            <a:ext cx="2771800" cy="215444"/>
          </a:xfrm>
          <a:prstGeom prst="rect">
            <a:avLst/>
          </a:prstGeom>
        </p:spPr>
        <p:txBody>
          <a:bodyPr wrap="square">
            <a:spAutoFit/>
          </a:bodyPr>
          <a:lstStyle/>
          <a:p>
            <a:r>
              <a:rPr lang="en-GB" sz="800" dirty="0">
                <a:solidFill>
                  <a:schemeClr val="bg1">
                    <a:lumMod val="75000"/>
                  </a:schemeClr>
                </a:solidFill>
              </a:rPr>
              <a:t>​Andy Edwards' Beatles sculpture finally unveiled</a:t>
            </a:r>
          </a:p>
        </p:txBody>
      </p:sp>
      <p:sp>
        <p:nvSpPr>
          <p:cNvPr id="4" name="Rectangle 3"/>
          <p:cNvSpPr/>
          <p:nvPr/>
        </p:nvSpPr>
        <p:spPr>
          <a:xfrm>
            <a:off x="163746" y="315125"/>
            <a:ext cx="8368694" cy="954107"/>
          </a:xfrm>
          <a:prstGeom prst="rect">
            <a:avLst/>
          </a:prstGeom>
        </p:spPr>
        <p:txBody>
          <a:bodyPr wrap="square">
            <a:spAutoFit/>
          </a:bodyPr>
          <a:lstStyle/>
          <a:p>
            <a:r>
              <a:rPr lang="en-GB" sz="2800" dirty="0" smtClean="0"/>
              <a:t>  “Band, praised for ground-breaking originality, is </a:t>
            </a:r>
          </a:p>
          <a:p>
            <a:r>
              <a:rPr lang="en-GB" sz="2800" dirty="0"/>
              <a:t> </a:t>
            </a:r>
            <a:r>
              <a:rPr lang="en-GB" sz="2800" dirty="0" smtClean="0"/>
              <a:t>       celebrated with </a:t>
            </a:r>
            <a:r>
              <a:rPr lang="en-GB" sz="2800" dirty="0"/>
              <a:t>200 year old </a:t>
            </a:r>
            <a:r>
              <a:rPr lang="en-GB" sz="2800" dirty="0" smtClean="0"/>
              <a:t>bronze technique.”</a:t>
            </a:r>
            <a:endParaRPr lang="en-GB" sz="2800" dirty="0">
              <a:solidFill>
                <a:srgbClr val="FF0000"/>
              </a:solidFill>
            </a:endParaRPr>
          </a:p>
        </p:txBody>
      </p:sp>
    </p:spTree>
    <p:extLst>
      <p:ext uri="{BB962C8B-B14F-4D97-AF65-F5344CB8AC3E}">
        <p14:creationId xmlns:p14="http://schemas.microsoft.com/office/powerpoint/2010/main" val="419499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2845</TotalTime>
  <Words>785</Words>
  <Application>Microsoft Office PowerPoint</Application>
  <PresentationFormat>On-screen Show (4:3)</PresentationFormat>
  <Paragraphs>153</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KaiTi</vt:lpstr>
      <vt:lpstr>Arial</vt:lpstr>
      <vt:lpstr>Calibri</vt:lpstr>
      <vt:lpstr>Futura Book</vt:lpstr>
      <vt:lpstr>Futura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Smart</dc:creator>
  <cp:lastModifiedBy>Matt Smart</cp:lastModifiedBy>
  <cp:revision>172</cp:revision>
  <dcterms:created xsi:type="dcterms:W3CDTF">2015-11-30T17:14:05Z</dcterms:created>
  <dcterms:modified xsi:type="dcterms:W3CDTF">2016-02-07T23:16:09Z</dcterms:modified>
</cp:coreProperties>
</file>